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notesSlides/notesSlide3.xml" ContentType="application/vnd.openxmlformats-officedocument.presentationml.notesSlide+xml"/>
  <Override PartName="/ppt/theme/themeOverride5.xml" ContentType="application/vnd.openxmlformats-officedocument.themeOverride+xml"/>
  <Override PartName="/ppt/notesSlides/notesSlide4.xml" ContentType="application/vnd.openxmlformats-officedocument.presentationml.notesSlide+xml"/>
  <Override PartName="/ppt/theme/themeOverride6.xml" ContentType="application/vnd.openxmlformats-officedocument.themeOverride+xml"/>
  <Override PartName="/ppt/notesSlides/notesSlide5.xml" ContentType="application/vnd.openxmlformats-officedocument.presentationml.notesSlide+xml"/>
  <Override PartName="/ppt/theme/themeOverride7.xml" ContentType="application/vnd.openxmlformats-officedocument.themeOverr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6" r:id="rId6"/>
    <p:sldId id="267" r:id="rId7"/>
    <p:sldId id="268" r:id="rId8"/>
    <p:sldId id="269" r:id="rId9"/>
    <p:sldId id="270" r:id="rId10"/>
    <p:sldId id="271" r:id="rId11"/>
  </p:sldIdLst>
  <p:sldSz cx="18288000" cy="10287000"/>
  <p:notesSz cx="6858000" cy="9144000"/>
  <p:embeddedFontLst>
    <p:embeddedFont>
      <p:font typeface="Indi Kazka" panose="020B0604020202020204" charset="0"/>
      <p:regular r:id="rId13"/>
    </p:embeddedFont>
    <p:embeddedFont>
      <p:font typeface="League Gothic"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000000"/>
    <a:srgbClr val="FFFFFF"/>
    <a:srgbClr val="1E1E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92" autoAdjust="0"/>
    <p:restoredTop sz="88023" autoAdjust="0"/>
  </p:normalViewPr>
  <p:slideViewPr>
    <p:cSldViewPr>
      <p:cViewPr varScale="1">
        <p:scale>
          <a:sx n="48" d="100"/>
          <a:sy n="48" d="100"/>
        </p:scale>
        <p:origin x="1397"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7EF0D-88F4-B149-8F4B-A0ECF482AB0F}" type="datetimeFigureOut">
              <a:rPr lang="en-IL" smtClean="0"/>
              <a:t>20/05/2025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B1A73-3AB6-EE48-AA68-F109A11BC239}" type="slidenum">
              <a:rPr lang="en-IL" smtClean="0"/>
              <a:t>‹#›</a:t>
            </a:fld>
            <a:endParaRPr lang="en-IL"/>
          </a:p>
        </p:txBody>
      </p:sp>
    </p:spTree>
    <p:extLst>
      <p:ext uri="{BB962C8B-B14F-4D97-AF65-F5344CB8AC3E}">
        <p14:creationId xmlns:p14="http://schemas.microsoft.com/office/powerpoint/2010/main" val="2097706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Of course, we hit some challenges. Like, how do we manage all these unique player powers without the code getting super messy? How do we make switching between powers feel good? How do we make sure the game mechanics actually connect to our deeper themes? And how do we get all the different parts of the game to talk to each other without creating a tangled web?</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5</a:t>
            </a:fld>
            <a:endParaRPr lang="en-IL"/>
          </a:p>
        </p:txBody>
      </p:sp>
    </p:spTree>
    <p:extLst>
      <p:ext uri="{BB962C8B-B14F-4D97-AF65-F5344CB8AC3E}">
        <p14:creationId xmlns:p14="http://schemas.microsoft.com/office/powerpoint/2010/main" val="74756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So here's how we tackled those challenges. Our main trick was using </a:t>
            </a:r>
            <a:r>
              <a:rPr lang="en-US" sz="1200" b="0" i="0" u="none" strike="noStrike" kern="1200" dirty="0" err="1">
                <a:solidFill>
                  <a:schemeClr val="tx1"/>
                </a:solidFill>
                <a:effectLst/>
                <a:latin typeface="+mn-lt"/>
                <a:ea typeface="+mn-ea"/>
                <a:cs typeface="+mn-cs"/>
              </a:rPr>
              <a:t>ScriptableObjects</a:t>
            </a:r>
            <a:r>
              <a:rPr lang="en-US" sz="1200" b="0" i="0" u="none" strike="noStrike" kern="1200" dirty="0">
                <a:solidFill>
                  <a:schemeClr val="tx1"/>
                </a:solidFill>
                <a:effectLst/>
                <a:latin typeface="+mn-lt"/>
                <a:ea typeface="+mn-ea"/>
                <a:cs typeface="+mn-cs"/>
              </a:rPr>
              <a:t> a LOT. Think of these as data files that tell the game how abilities work or how enemies should behave. This means adding a new power is mostly like adding a new data file, not rewriting a bunch of code. For player powers, we used the Strategy pattern – which just means the player can easily swap their 'game plan' based on the enemy power they're using.</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6</a:t>
            </a:fld>
            <a:endParaRPr lang="en-IL"/>
          </a:p>
        </p:txBody>
      </p:sp>
    </p:spTree>
    <p:extLst>
      <p:ext uri="{BB962C8B-B14F-4D97-AF65-F5344CB8AC3E}">
        <p14:creationId xmlns:p14="http://schemas.microsoft.com/office/powerpoint/2010/main" val="380301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Enemies and the game's flow use the State pattern, which keeps their behaviors organized. And for getting different systems to communicate, we used </a:t>
            </a:r>
            <a:r>
              <a:rPr lang="en-US" sz="1200" b="0" i="0" u="none" strike="noStrike" kern="1200" dirty="0" err="1">
                <a:solidFill>
                  <a:schemeClr val="tx1"/>
                </a:solidFill>
                <a:effectLst/>
                <a:latin typeface="+mn-lt"/>
                <a:ea typeface="+mn-ea"/>
                <a:cs typeface="+mn-cs"/>
              </a:rPr>
              <a:t>ScriptableObject</a:t>
            </a:r>
            <a:r>
              <a:rPr lang="en-US" sz="1200" b="0" i="0" u="none" strike="noStrike" kern="1200" dirty="0">
                <a:solidFill>
                  <a:schemeClr val="tx1"/>
                </a:solidFill>
                <a:effectLst/>
                <a:latin typeface="+mn-lt"/>
                <a:ea typeface="+mn-ea"/>
                <a:cs typeface="+mn-cs"/>
              </a:rPr>
              <a:t> Event Channels – it's like a digital notice board. When something happens, a notice gets posted, and any system that cares can react. This keeps everything nicely separated. Plus, URP helped us make the different 'mind-zones' look cool, and A* makes enemies chase you properly.</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7</a:t>
            </a:fld>
            <a:endParaRPr lang="en-IL"/>
          </a:p>
        </p:txBody>
      </p:sp>
    </p:spTree>
    <p:extLst>
      <p:ext uri="{BB962C8B-B14F-4D97-AF65-F5344CB8AC3E}">
        <p14:creationId xmlns:p14="http://schemas.microsoft.com/office/powerpoint/2010/main" val="2559880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And yeah, this approach worked out pretty well! We were able to add a bunch of unique player abilities without massive headaches, the game runs smoothly, and because our code is organized, fixing things and adding features has been manageable.</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8</a:t>
            </a:fld>
            <a:endParaRPr lang="en-IL"/>
          </a:p>
        </p:txBody>
      </p:sp>
    </p:spTree>
    <p:extLst>
      <p:ext uri="{BB962C8B-B14F-4D97-AF65-F5344CB8AC3E}">
        <p14:creationId xmlns:p14="http://schemas.microsoft.com/office/powerpoint/2010/main" val="2867634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What we're most proud of is how the game's deep ideas are built right into the gameplay, thanks to our flexible, data-driven systems. For the future, we'd love to add more powers, crazier enemies, new areas of the mind-world to explore, and wrap up the story.</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9</a:t>
            </a:fld>
            <a:endParaRPr lang="en-IL"/>
          </a:p>
        </p:txBody>
      </p:sp>
    </p:spTree>
    <p:extLst>
      <p:ext uri="{BB962C8B-B14F-4D97-AF65-F5344CB8AC3E}">
        <p14:creationId xmlns:p14="http://schemas.microsoft.com/office/powerpoint/2010/main" val="221051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Thanks for listening! Any questions?</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10</a:t>
            </a:fld>
            <a:endParaRPr lang="en-IL"/>
          </a:p>
        </p:txBody>
      </p:sp>
    </p:spTree>
    <p:extLst>
      <p:ext uri="{BB962C8B-B14F-4D97-AF65-F5344CB8AC3E}">
        <p14:creationId xmlns:p14="http://schemas.microsoft.com/office/powerpoint/2010/main" val="1903759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3238" cy="10284321"/>
          </a:xfrm>
          <a:prstGeom prst="rect">
            <a:avLst/>
          </a:prstGeom>
        </p:spPr>
      </p:pic>
      <p:sp>
        <p:nvSpPr>
          <p:cNvPr id="2" name="Title 1"/>
          <p:cNvSpPr>
            <a:spLocks noGrp="1"/>
          </p:cNvSpPr>
          <p:nvPr>
            <p:ph type="title"/>
          </p:nvPr>
        </p:nvSpPr>
        <p:spPr>
          <a:xfrm>
            <a:off x="1028702" y="914402"/>
            <a:ext cx="15197141" cy="41147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028701" y="5257800"/>
            <a:ext cx="15197142"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8700" y="6515100"/>
            <a:ext cx="15197142"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BCB5B7-A062-FE46-B749-78153EF03685}" type="datetimeFigureOut">
              <a:rPr lang="en-IL" smtClean="0"/>
              <a:t>20/05/2025</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79BC667-9589-CD44-80A2-C17334E443A8}" type="slidenum">
              <a:rPr lang="en-IL" smtClean="0"/>
              <a:t>‹#›</a:t>
            </a:fld>
            <a:endParaRPr lang="en-IL"/>
          </a:p>
        </p:txBody>
      </p:sp>
    </p:spTree>
    <p:extLst>
      <p:ext uri="{BB962C8B-B14F-4D97-AF65-F5344CB8AC3E}">
        <p14:creationId xmlns:p14="http://schemas.microsoft.com/office/powerpoint/2010/main" val="141656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6.xml"/><Relationship Id="rId7"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openxmlformats.org/officeDocument/2006/relationships/image" Target="../media/image23.png"/><Relationship Id="rId5" Type="http://schemas.openxmlformats.org/officeDocument/2006/relationships/image" Target="../media/image2.jpeg"/><Relationship Id="rId4" Type="http://schemas.openxmlformats.org/officeDocument/2006/relationships/image" Target="../media/image17.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2.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9.sv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8.png"/><Relationship Id="rId5" Type="http://schemas.openxmlformats.org/officeDocument/2006/relationships/image" Target="../media/image2.jpe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21.png"/><Relationship Id="rId5" Type="http://schemas.openxmlformats.org/officeDocument/2006/relationships/image" Target="../media/image2.jpe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22.png"/><Relationship Id="rId5" Type="http://schemas.openxmlformats.org/officeDocument/2006/relationships/image" Target="../media/image2.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hemeOverride" Target="../theme/themeOverride6.xml"/><Relationship Id="rId5" Type="http://schemas.openxmlformats.org/officeDocument/2006/relationships/image" Target="../media/image2.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L"/>
          </a:p>
        </p:txBody>
      </p:sp>
      <p:sp>
        <p:nvSpPr>
          <p:cNvPr id="3" name="Freeform 3"/>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3"/>
            <a:stretch>
              <a:fillRect l="-4290" t="-38071" r="-4504" b="-61763"/>
            </a:stretch>
          </a:blipFill>
        </p:spPr>
        <p:txBody>
          <a:bodyPr/>
          <a:lstStyle/>
          <a:p>
            <a:endParaRPr lang="en-IL"/>
          </a:p>
        </p:txBody>
      </p:sp>
      <p:sp>
        <p:nvSpPr>
          <p:cNvPr id="4" name="Freeform 4"/>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4"/>
            <a:stretch>
              <a:fillRect l="-4360" t="-39056" r="-5145" b="-62084"/>
            </a:stretch>
          </a:blipFill>
        </p:spPr>
        <p:txBody>
          <a:bodyPr/>
          <a:lstStyle/>
          <a:p>
            <a:endParaRPr lang="en-IL"/>
          </a:p>
        </p:txBody>
      </p:sp>
      <p:sp>
        <p:nvSpPr>
          <p:cNvPr id="5" name="Freeform 5"/>
          <p:cNvSpPr/>
          <p:nvPr/>
        </p:nvSpPr>
        <p:spPr>
          <a:xfrm>
            <a:off x="11082252" y="8287234"/>
            <a:ext cx="2903288" cy="1012522"/>
          </a:xfrm>
          <a:custGeom>
            <a:avLst/>
            <a:gdLst/>
            <a:ahLst/>
            <a:cxnLst/>
            <a:rect l="l" t="t" r="r" b="b"/>
            <a:pathLst>
              <a:path w="2903288" h="1012522">
                <a:moveTo>
                  <a:pt x="0" y="0"/>
                </a:moveTo>
                <a:lnTo>
                  <a:pt x="2903288" y="0"/>
                </a:lnTo>
                <a:lnTo>
                  <a:pt x="2903288" y="1012522"/>
                </a:lnTo>
                <a:lnTo>
                  <a:pt x="0" y="1012522"/>
                </a:lnTo>
                <a:lnTo>
                  <a:pt x="0" y="0"/>
                </a:lnTo>
                <a:close/>
              </a:path>
            </a:pathLst>
          </a:custGeom>
          <a:blipFill>
            <a:blip r:embed="rId5"/>
            <a:stretch>
              <a:fillRect/>
            </a:stretch>
          </a:blipFill>
        </p:spPr>
        <p:txBody>
          <a:bodyPr/>
          <a:lstStyle/>
          <a:p>
            <a:endParaRPr lang="en-IL"/>
          </a:p>
        </p:txBody>
      </p:sp>
      <p:sp>
        <p:nvSpPr>
          <p:cNvPr id="6" name="TextBox 6"/>
          <p:cNvSpPr txBox="1"/>
          <p:nvPr/>
        </p:nvSpPr>
        <p:spPr>
          <a:xfrm>
            <a:off x="11234549" y="5076825"/>
            <a:ext cx="2750990" cy="1535319"/>
          </a:xfrm>
          <a:prstGeom prst="rect">
            <a:avLst/>
          </a:prstGeom>
        </p:spPr>
        <p:txBody>
          <a:bodyPr lIns="0" tIns="0" rIns="0" bIns="0" rtlCol="0" anchor="t">
            <a:spAutoFit/>
          </a:bodyPr>
          <a:lstStyle/>
          <a:p>
            <a:pPr algn="ctr">
              <a:lnSpc>
                <a:spcPts val="4101"/>
              </a:lnSpc>
            </a:pPr>
            <a:r>
              <a:rPr lang="en-US" sz="2929" dirty="0">
                <a:solidFill>
                  <a:srgbClr val="E9D8E7"/>
                </a:solidFill>
                <a:latin typeface="League Gothic"/>
                <a:ea typeface="League Gothic"/>
                <a:cs typeface="League Gothic"/>
                <a:sym typeface="League Gothic"/>
              </a:rPr>
              <a:t>Developers:</a:t>
            </a:r>
          </a:p>
          <a:p>
            <a:pPr algn="ctr">
              <a:lnSpc>
                <a:spcPts val="4101"/>
              </a:lnSpc>
            </a:pPr>
            <a:r>
              <a:rPr lang="en-US" sz="2929" dirty="0">
                <a:solidFill>
                  <a:srgbClr val="E9D8E7"/>
                </a:solidFill>
                <a:latin typeface="League Gothic"/>
                <a:ea typeface="League Gothic"/>
                <a:cs typeface="League Gothic"/>
                <a:sym typeface="League Gothic"/>
              </a:rPr>
              <a:t>Daniel Fradkin</a:t>
            </a:r>
          </a:p>
          <a:p>
            <a:pPr algn="ctr">
              <a:lnSpc>
                <a:spcPts val="4101"/>
              </a:lnSpc>
              <a:spcBef>
                <a:spcPct val="0"/>
              </a:spcBef>
            </a:pPr>
            <a:r>
              <a:rPr lang="en-US" sz="2929" dirty="0">
                <a:solidFill>
                  <a:srgbClr val="E9D8E7"/>
                </a:solidFill>
                <a:latin typeface="League Gothic"/>
                <a:ea typeface="League Gothic"/>
                <a:cs typeface="League Gothic"/>
                <a:sym typeface="League Gothic"/>
              </a:rPr>
              <a:t>Or Bar-Califa</a:t>
            </a:r>
          </a:p>
        </p:txBody>
      </p:sp>
      <p:sp>
        <p:nvSpPr>
          <p:cNvPr id="7" name="TextBox 7"/>
          <p:cNvSpPr txBox="1"/>
          <p:nvPr/>
        </p:nvSpPr>
        <p:spPr>
          <a:xfrm>
            <a:off x="9789829" y="6774069"/>
            <a:ext cx="9086870" cy="556149"/>
          </a:xfrm>
          <a:prstGeom prst="rect">
            <a:avLst/>
          </a:prstGeom>
        </p:spPr>
        <p:txBody>
          <a:bodyPr lIns="0" tIns="0" rIns="0" bIns="0" rtlCol="0" anchor="t">
            <a:spAutoFit/>
          </a:bodyPr>
          <a:lstStyle/>
          <a:p>
            <a:pPr algn="ctr">
              <a:lnSpc>
                <a:spcPts val="4521"/>
              </a:lnSpc>
              <a:spcBef>
                <a:spcPct val="0"/>
              </a:spcBef>
            </a:pPr>
            <a:r>
              <a:rPr lang="en-US" sz="3229">
                <a:solidFill>
                  <a:srgbClr val="E9D8E7"/>
                </a:solidFill>
                <a:latin typeface="League Gothic"/>
                <a:ea typeface="League Gothic"/>
                <a:cs typeface="League Gothic"/>
                <a:sym typeface="League Gothic"/>
              </a:rPr>
              <a:t>Mentoring by Ella Luna Pleasence</a:t>
            </a:r>
          </a:p>
        </p:txBody>
      </p:sp>
      <p:sp>
        <p:nvSpPr>
          <p:cNvPr id="8" name="TextBox 8"/>
          <p:cNvSpPr txBox="1"/>
          <p:nvPr/>
        </p:nvSpPr>
        <p:spPr>
          <a:xfrm>
            <a:off x="1938835" y="2019749"/>
            <a:ext cx="14410330" cy="1637158"/>
          </a:xfrm>
          <a:prstGeom prst="rect">
            <a:avLst/>
          </a:prstGeom>
        </p:spPr>
        <p:txBody>
          <a:bodyPr lIns="0" tIns="0" rIns="0" bIns="0" rtlCol="0" anchor="t">
            <a:spAutoFit/>
          </a:bodyPr>
          <a:lstStyle/>
          <a:p>
            <a:pPr algn="ctr">
              <a:lnSpc>
                <a:spcPts val="4374"/>
              </a:lnSpc>
            </a:pPr>
            <a:r>
              <a:rPr lang="en-US" sz="3124" dirty="0">
                <a:solidFill>
                  <a:srgbClr val="E9D8E7"/>
                </a:solidFill>
                <a:latin typeface="League Gothic"/>
                <a:ea typeface="League Gothic"/>
                <a:cs typeface="League Gothic"/>
                <a:sym typeface="League Gothic"/>
              </a:rPr>
              <a:t>What if the human mind was a deep, intricate eco-system, with every aspect having a physical form and the hard fought battles inside will take place right in-front of your eyes?</a:t>
            </a:r>
          </a:p>
          <a:p>
            <a:pPr algn="ctr">
              <a:lnSpc>
                <a:spcPts val="4374"/>
              </a:lnSpc>
              <a:spcBef>
                <a:spcPct val="0"/>
              </a:spcBef>
            </a:pPr>
            <a:r>
              <a:rPr lang="en-US" sz="3124" dirty="0">
                <a:solidFill>
                  <a:srgbClr val="E9D8E7"/>
                </a:solidFill>
                <a:latin typeface="League Gothic"/>
                <a:ea typeface="League Gothic"/>
                <a:cs typeface="League Gothic"/>
                <a:sym typeface="League Gothic"/>
              </a:rPr>
              <a:t>Shadow &amp; Eye is a 2D </a:t>
            </a:r>
            <a:r>
              <a:rPr lang="en-US" sz="3124" dirty="0" err="1">
                <a:solidFill>
                  <a:srgbClr val="E9D8E7"/>
                </a:solidFill>
                <a:latin typeface="League Gothic"/>
                <a:ea typeface="League Gothic"/>
                <a:cs typeface="League Gothic"/>
                <a:sym typeface="League Gothic"/>
              </a:rPr>
              <a:t>Metroidvania</a:t>
            </a:r>
            <a:r>
              <a:rPr lang="en-US" sz="3124" dirty="0">
                <a:solidFill>
                  <a:srgbClr val="E9D8E7"/>
                </a:solidFill>
                <a:latin typeface="League Gothic"/>
                <a:ea typeface="League Gothic"/>
                <a:cs typeface="League Gothic"/>
                <a:sym typeface="League Gothic"/>
              </a:rPr>
              <a:t> where not only do you fight inner demons, but you ARM yourself with them.</a:t>
            </a:r>
          </a:p>
        </p:txBody>
      </p:sp>
      <p:sp>
        <p:nvSpPr>
          <p:cNvPr id="9" name="TextBox 9"/>
          <p:cNvSpPr txBox="1"/>
          <p:nvPr/>
        </p:nvSpPr>
        <p:spPr>
          <a:xfrm>
            <a:off x="3954735" y="-50022"/>
            <a:ext cx="10378529" cy="2126921"/>
          </a:xfrm>
          <a:prstGeom prst="rect">
            <a:avLst/>
          </a:prstGeom>
        </p:spPr>
        <p:txBody>
          <a:bodyPr lIns="0" tIns="0" rIns="0" bIns="0" rtlCol="0" anchor="t">
            <a:spAutoFit/>
          </a:bodyPr>
          <a:lstStyle/>
          <a:p>
            <a:pPr algn="ctr">
              <a:lnSpc>
                <a:spcPts val="17168"/>
              </a:lnSpc>
              <a:spcBef>
                <a:spcPct val="0"/>
              </a:spcBef>
            </a:pPr>
            <a:r>
              <a:rPr lang="en-US" sz="12262" dirty="0">
                <a:solidFill>
                  <a:srgbClr val="E9D8E7"/>
                </a:solidFill>
                <a:latin typeface="Indi Kazka"/>
                <a:ea typeface="Indi Kazka"/>
                <a:cs typeface="Indi Kazka"/>
                <a:sym typeface="Indi Kazka"/>
              </a:rPr>
              <a:t>Shadow &amp; Eye</a:t>
            </a:r>
          </a:p>
        </p:txBody>
      </p:sp>
      <p:sp>
        <p:nvSpPr>
          <p:cNvPr id="10" name="TextBox 10"/>
          <p:cNvSpPr txBox="1"/>
          <p:nvPr/>
        </p:nvSpPr>
        <p:spPr>
          <a:xfrm>
            <a:off x="14402489" y="5076825"/>
            <a:ext cx="2750990" cy="1535319"/>
          </a:xfrm>
          <a:prstGeom prst="rect">
            <a:avLst/>
          </a:prstGeom>
        </p:spPr>
        <p:txBody>
          <a:bodyPr lIns="0" tIns="0" rIns="0" bIns="0" rtlCol="0" anchor="t">
            <a:spAutoFit/>
          </a:bodyPr>
          <a:lstStyle/>
          <a:p>
            <a:pPr algn="ctr">
              <a:lnSpc>
                <a:spcPts val="4101"/>
              </a:lnSpc>
            </a:pPr>
            <a:r>
              <a:rPr lang="en-US" sz="2929" dirty="0">
                <a:solidFill>
                  <a:srgbClr val="E9D8E7"/>
                </a:solidFill>
                <a:latin typeface="League Gothic"/>
                <a:ea typeface="League Gothic"/>
                <a:cs typeface="League Gothic"/>
                <a:sym typeface="League Gothic"/>
              </a:rPr>
              <a:t>Animators:</a:t>
            </a:r>
          </a:p>
          <a:p>
            <a:pPr algn="ctr">
              <a:lnSpc>
                <a:spcPts val="4101"/>
              </a:lnSpc>
            </a:pPr>
            <a:r>
              <a:rPr lang="en-US" sz="2929" dirty="0">
                <a:solidFill>
                  <a:srgbClr val="E9D8E7"/>
                </a:solidFill>
                <a:latin typeface="League Gothic"/>
                <a:ea typeface="League Gothic"/>
                <a:cs typeface="League Gothic"/>
                <a:sym typeface="League Gothic"/>
              </a:rPr>
              <a:t>Naor Masri</a:t>
            </a:r>
          </a:p>
          <a:p>
            <a:pPr algn="ctr">
              <a:lnSpc>
                <a:spcPts val="4101"/>
              </a:lnSpc>
              <a:spcBef>
                <a:spcPct val="0"/>
              </a:spcBef>
            </a:pPr>
            <a:r>
              <a:rPr lang="en-US" sz="2929" dirty="0">
                <a:solidFill>
                  <a:srgbClr val="E9D8E7"/>
                </a:solidFill>
                <a:latin typeface="League Gothic"/>
                <a:ea typeface="League Gothic"/>
                <a:cs typeface="League Gothic"/>
                <a:sym typeface="League Gothic"/>
              </a:rPr>
              <a:t>Majd Francis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DC3314E-E23E-DA3A-3E7A-1DEEA53A7FBA}"/>
              </a:ext>
            </a:extLst>
          </p:cNvPr>
          <p:cNvSpPr>
            <a:spLocks/>
          </p:cNvSpPr>
          <p:nvPr/>
        </p:nvSpPr>
        <p:spPr>
          <a:xfrm>
            <a:off x="-1" y="0"/>
            <a:ext cx="18288001"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srcRect/>
            <a:stretch>
              <a:fillRect/>
            </a:stretch>
          </a:blipFill>
        </p:spPr>
        <p:txBody>
          <a:bodyPr/>
          <a:lstStyle/>
          <a:p>
            <a:endParaRPr lang="en-IL" dirty="0"/>
          </a:p>
        </p:txBody>
      </p:sp>
      <p:sp>
        <p:nvSpPr>
          <p:cNvPr id="2" name="Title 1">
            <a:extLst>
              <a:ext uri="{FF2B5EF4-FFF2-40B4-BE49-F238E27FC236}">
                <a16:creationId xmlns:a16="http://schemas.microsoft.com/office/drawing/2014/main" id="{7D36E64D-3CC6-8519-0B36-4A2D0AD85EFD}"/>
              </a:ext>
            </a:extLst>
          </p:cNvPr>
          <p:cNvSpPr>
            <a:spLocks noGrp="1"/>
          </p:cNvSpPr>
          <p:nvPr>
            <p:ph type="ctrTitle"/>
          </p:nvPr>
        </p:nvSpPr>
        <p:spPr>
          <a:xfrm>
            <a:off x="3619499" y="1055725"/>
            <a:ext cx="11049000" cy="2057399"/>
          </a:xfrm>
        </p:spPr>
        <p:txBody>
          <a:bodyPr>
            <a:normAutofit/>
          </a:bodyPr>
          <a:lstStyle/>
          <a:p>
            <a:pPr lvl="1" algn="l" rtl="0">
              <a:lnSpc>
                <a:spcPts val="5049"/>
              </a:lnSpc>
              <a:spcBef>
                <a:spcPct val="0"/>
              </a:spcBef>
            </a:pPr>
            <a:r>
              <a:rPr lang="en-US" sz="7200" kern="1200" dirty="0">
                <a:solidFill>
                  <a:schemeClr val="bg1">
                    <a:lumMod val="85000"/>
                  </a:schemeClr>
                </a:solidFill>
                <a:latin typeface="Indi Kazka"/>
                <a:ea typeface="+mn-ea"/>
                <a:cs typeface="+mn-cs"/>
              </a:rPr>
              <a:t>Thanks for listening!</a:t>
            </a:r>
            <a:endParaRPr lang="en-IL" sz="7200" kern="1200" dirty="0">
              <a:solidFill>
                <a:schemeClr val="bg1">
                  <a:lumMod val="85000"/>
                </a:schemeClr>
              </a:solidFill>
              <a:latin typeface="Indi Kazka"/>
              <a:ea typeface="+mn-ea"/>
              <a:cs typeface="+mn-cs"/>
            </a:endParaRPr>
          </a:p>
        </p:txBody>
      </p:sp>
      <p:sp>
        <p:nvSpPr>
          <p:cNvPr id="3" name="Subtitle 2">
            <a:extLst>
              <a:ext uri="{FF2B5EF4-FFF2-40B4-BE49-F238E27FC236}">
                <a16:creationId xmlns:a16="http://schemas.microsoft.com/office/drawing/2014/main" id="{483E33DD-2071-89F0-0AA5-B8B71B87FB4D}"/>
              </a:ext>
            </a:extLst>
          </p:cNvPr>
          <p:cNvSpPr>
            <a:spLocks noGrp="1"/>
          </p:cNvSpPr>
          <p:nvPr>
            <p:ph type="subTitle" idx="1"/>
          </p:nvPr>
        </p:nvSpPr>
        <p:spPr>
          <a:xfrm>
            <a:off x="12268200" y="8673383"/>
            <a:ext cx="3200400" cy="658776"/>
          </a:xfrm>
        </p:spPr>
        <p:txBody>
          <a:bodyPr>
            <a:normAutofit/>
          </a:bodyPr>
          <a:lstStyle/>
          <a:p>
            <a:pPr algn="l"/>
            <a:r>
              <a:rPr lang="en-US" sz="3100" dirty="0">
                <a:solidFill>
                  <a:srgbClr val="E9D8E7"/>
                </a:solidFill>
                <a:latin typeface="League Gothic"/>
              </a:rPr>
              <a:t>Team: Daniel, Or, Naor, Majd</a:t>
            </a:r>
          </a:p>
        </p:txBody>
      </p:sp>
      <p:pic>
        <p:nvPicPr>
          <p:cNvPr id="6" name="Picture 5" descr="A qr code with black squares&#10;&#10;AI-generated content may be incorrect.">
            <a:extLst>
              <a:ext uri="{FF2B5EF4-FFF2-40B4-BE49-F238E27FC236}">
                <a16:creationId xmlns:a16="http://schemas.microsoft.com/office/drawing/2014/main" id="{693D129F-5FF3-CDA5-7D46-E75FB6093A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599" y="3238500"/>
            <a:ext cx="2628900" cy="2628900"/>
          </a:xfrm>
          <a:prstGeom prst="rect">
            <a:avLst/>
          </a:prstGeom>
        </p:spPr>
      </p:pic>
      <p:sp>
        <p:nvSpPr>
          <p:cNvPr id="7" name="TextBox 6">
            <a:extLst>
              <a:ext uri="{FF2B5EF4-FFF2-40B4-BE49-F238E27FC236}">
                <a16:creationId xmlns:a16="http://schemas.microsoft.com/office/drawing/2014/main" id="{CB3665AB-C6BE-3567-B4AE-CF74C7F13778}"/>
              </a:ext>
            </a:extLst>
          </p:cNvPr>
          <p:cNvSpPr txBox="1"/>
          <p:nvPr/>
        </p:nvSpPr>
        <p:spPr>
          <a:xfrm>
            <a:off x="1447800" y="5867400"/>
            <a:ext cx="1734554" cy="369332"/>
          </a:xfrm>
          <a:prstGeom prst="rect">
            <a:avLst/>
          </a:prstGeom>
          <a:noFill/>
        </p:spPr>
        <p:txBody>
          <a:bodyPr wrap="square" rtlCol="0">
            <a:spAutoFit/>
          </a:bodyPr>
          <a:lstStyle/>
          <a:p>
            <a:r>
              <a:rPr lang="en-US" sz="1800" dirty="0">
                <a:solidFill>
                  <a:srgbClr val="E9D8E7"/>
                </a:solidFill>
                <a:latin typeface="League Gothic"/>
              </a:rPr>
              <a:t>Download Beta at itch.io</a:t>
            </a:r>
            <a:endParaRPr lang="en-IL" dirty="0"/>
          </a:p>
        </p:txBody>
      </p:sp>
      <p:pic>
        <p:nvPicPr>
          <p:cNvPr id="15" name="Picture 14" descr="A person's body in the dark&#10;&#10;AI-generated content may be incorrect.">
            <a:extLst>
              <a:ext uri="{FF2B5EF4-FFF2-40B4-BE49-F238E27FC236}">
                <a16:creationId xmlns:a16="http://schemas.microsoft.com/office/drawing/2014/main" id="{15EB33D6-AD07-7590-8F90-7077179733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24600" y="1752243"/>
            <a:ext cx="14631668" cy="8230313"/>
          </a:xfrm>
          <a:prstGeom prst="rect">
            <a:avLst/>
          </a:prstGeom>
        </p:spPr>
      </p:pic>
      <p:pic>
        <p:nvPicPr>
          <p:cNvPr id="17" name="Picture 16" descr="A black background with white lights&#10;&#10;AI-generated content may be incorrect.">
            <a:extLst>
              <a:ext uri="{FF2B5EF4-FFF2-40B4-BE49-F238E27FC236}">
                <a16:creationId xmlns:a16="http://schemas.microsoft.com/office/drawing/2014/main" id="{76D2CF71-8283-4B6E-CE1C-D2BD8A5D177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61432" y="1635675"/>
            <a:ext cx="14631668" cy="8230313"/>
          </a:xfrm>
          <a:prstGeom prst="rect">
            <a:avLst/>
          </a:prstGeom>
        </p:spPr>
      </p:pic>
      <p:pic>
        <p:nvPicPr>
          <p:cNvPr id="19" name="Picture 18" descr="A blue and white circle with black center&#10;&#10;AI-generated content may be incorrect.">
            <a:extLst>
              <a:ext uri="{FF2B5EF4-FFF2-40B4-BE49-F238E27FC236}">
                <a16:creationId xmlns:a16="http://schemas.microsoft.com/office/drawing/2014/main" id="{91BFDCF6-62A3-1E4C-B51E-C763D83ECFD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04548" y="1936909"/>
            <a:ext cx="14631668" cy="8230313"/>
          </a:xfrm>
          <a:prstGeom prst="rect">
            <a:avLst/>
          </a:prstGeom>
        </p:spPr>
      </p:pic>
    </p:spTree>
    <p:extLst>
      <p:ext uri="{BB962C8B-B14F-4D97-AF65-F5344CB8AC3E}">
        <p14:creationId xmlns:p14="http://schemas.microsoft.com/office/powerpoint/2010/main" val="338779828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l="-2181" r="-2181"/>
          </a:stretch>
        </a:blipFill>
        <a:effectLst/>
      </p:bgPr>
    </p:bg>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1863" y="0"/>
            <a:ext cx="18288000" cy="10676175"/>
          </a:xfrm>
          <a:custGeom>
            <a:avLst/>
            <a:gdLst/>
            <a:ahLst/>
            <a:cxnLst/>
            <a:rect l="l" t="t" r="r" b="b"/>
            <a:pathLst>
              <a:path w="18288000" h="10676175">
                <a:moveTo>
                  <a:pt x="0" y="0"/>
                </a:moveTo>
                <a:lnTo>
                  <a:pt x="18288000" y="0"/>
                </a:lnTo>
                <a:lnTo>
                  <a:pt x="18288000" y="10676175"/>
                </a:lnTo>
                <a:lnTo>
                  <a:pt x="0" y="10676175"/>
                </a:lnTo>
                <a:lnTo>
                  <a:pt x="0" y="0"/>
                </a:lnTo>
                <a:close/>
              </a:path>
            </a:pathLst>
          </a:custGeom>
          <a:blipFill>
            <a:blip r:embed="rId2"/>
            <a:stretch>
              <a:fillRect l="-2181" r="-2181"/>
            </a:stretch>
          </a:blipFill>
        </p:spPr>
        <p:txBody>
          <a:bodyPr/>
          <a:lstStyle/>
          <a:p>
            <a:pPr algn="ctr">
              <a:lnSpc>
                <a:spcPts val="11200"/>
              </a:lnSpc>
              <a:spcBef>
                <a:spcPct val="0"/>
              </a:spcBef>
            </a:pPr>
            <a:r>
              <a:rPr lang="en-US" sz="8000" dirty="0">
                <a:solidFill>
                  <a:srgbClr val="000000"/>
                </a:solidFill>
                <a:latin typeface="Indi Kazka"/>
                <a:ea typeface="Indi Kazka"/>
                <a:cs typeface="Indi Kazka"/>
                <a:sym typeface="Indi Kazka"/>
              </a:rPr>
              <a:t>The concept</a:t>
            </a:r>
          </a:p>
        </p:txBody>
      </p:sp>
      <p:sp>
        <p:nvSpPr>
          <p:cNvPr id="3" name="TextBox 3"/>
          <p:cNvSpPr txBox="1"/>
          <p:nvPr/>
        </p:nvSpPr>
        <p:spPr>
          <a:xfrm>
            <a:off x="3702189" y="2986690"/>
            <a:ext cx="11409114" cy="1899114"/>
          </a:xfrm>
          <a:prstGeom prst="rect">
            <a:avLst/>
          </a:prstGeom>
        </p:spPr>
        <p:txBody>
          <a:bodyPr lIns="0" tIns="0" rIns="0" bIns="0" rtlCol="0" anchor="t">
            <a:spAutoFit/>
          </a:bodyPr>
          <a:lstStyle/>
          <a:p>
            <a:pPr algn="ctr">
              <a:lnSpc>
                <a:spcPts val="5049"/>
              </a:lnSpc>
            </a:pPr>
            <a:r>
              <a:rPr lang="en-US" sz="3606" dirty="0">
                <a:solidFill>
                  <a:srgbClr val="261A4A"/>
                </a:solidFill>
                <a:latin typeface="League Gothic"/>
                <a:ea typeface="League Gothic"/>
                <a:cs typeface="League Gothic"/>
                <a:sym typeface="League Gothic"/>
              </a:rPr>
              <a:t>As a disaster falls upon this world, at your feet arrives “The Eye” - an all-seeing entity, removed and banished from its place.</a:t>
            </a:r>
          </a:p>
          <a:p>
            <a:pPr algn="ctr">
              <a:lnSpc>
                <a:spcPts val="5049"/>
              </a:lnSpc>
              <a:spcBef>
                <a:spcPct val="0"/>
              </a:spcBef>
            </a:pPr>
            <a:r>
              <a:rPr lang="en-US" sz="3606" dirty="0">
                <a:solidFill>
                  <a:srgbClr val="261A4A"/>
                </a:solidFill>
                <a:latin typeface="League Gothic"/>
                <a:ea typeface="League Gothic"/>
                <a:cs typeface="League Gothic"/>
                <a:sym typeface="League Gothic"/>
              </a:rPr>
              <a:t>Your mission is to return it to its place and bring this world back to health.</a:t>
            </a:r>
          </a:p>
        </p:txBody>
      </p:sp>
      <p:pic>
        <p:nvPicPr>
          <p:cNvPr id="4" name="Picture 4"/>
          <p:cNvPicPr>
            <a:picLocks noChangeAspect="1"/>
          </p:cNvPicPr>
          <p:nvPr/>
        </p:nvPicPr>
        <p:blipFill>
          <a:blip r:embed="rId3"/>
          <a:srcRect/>
          <a:stretch>
            <a:fillRect/>
          </a:stretch>
        </p:blipFill>
        <p:spPr>
          <a:xfrm>
            <a:off x="0" y="-325967"/>
            <a:ext cx="3649096" cy="3649096"/>
          </a:xfrm>
          <a:prstGeom prst="rect">
            <a:avLst/>
          </a:prstGeom>
        </p:spPr>
      </p:pic>
      <p:pic>
        <p:nvPicPr>
          <p:cNvPr id="5" name="Picture 5"/>
          <p:cNvPicPr>
            <a:picLocks noChangeAspect="1"/>
          </p:cNvPicPr>
          <p:nvPr/>
        </p:nvPicPr>
        <p:blipFill>
          <a:blip r:embed="rId4"/>
          <a:srcRect/>
          <a:stretch>
            <a:fillRect/>
          </a:stretch>
        </p:blipFill>
        <p:spPr>
          <a:xfrm flipH="1">
            <a:off x="14480361" y="6902267"/>
            <a:ext cx="3753297" cy="3753297"/>
          </a:xfrm>
          <a:prstGeom prst="rect">
            <a:avLst/>
          </a:prstGeom>
        </p:spPr>
      </p:pic>
      <p:sp>
        <p:nvSpPr>
          <p:cNvPr id="6" name="TextBox 6"/>
          <p:cNvSpPr txBox="1"/>
          <p:nvPr/>
        </p:nvSpPr>
        <p:spPr>
          <a:xfrm>
            <a:off x="2819400" y="5421807"/>
            <a:ext cx="14102587" cy="1331142"/>
          </a:xfrm>
          <a:prstGeom prst="rect">
            <a:avLst/>
          </a:prstGeom>
        </p:spPr>
        <p:txBody>
          <a:bodyPr lIns="0" tIns="0" rIns="0" bIns="0" rtlCol="0" anchor="t">
            <a:spAutoFit/>
          </a:bodyPr>
          <a:lstStyle/>
          <a:p>
            <a:pPr algn="ctr">
              <a:lnSpc>
                <a:spcPts val="5379"/>
              </a:lnSpc>
              <a:spcBef>
                <a:spcPct val="0"/>
              </a:spcBef>
            </a:pPr>
            <a:r>
              <a:rPr lang="en-US" sz="3842" dirty="0">
                <a:solidFill>
                  <a:srgbClr val="261A4A"/>
                </a:solidFill>
                <a:latin typeface="League Gothic"/>
                <a:ea typeface="League Gothic"/>
                <a:cs typeface="League Gothic"/>
                <a:sym typeface="League Gothic"/>
              </a:rPr>
              <a:t>To traverse this unforgiving land, The Eye grants you the power to wear the shells of the enemies you defeat - ”Maluvestis”, to beat even stronger foes and reach remarkable heights.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51084" y="0"/>
            <a:ext cx="18339084" cy="10258425"/>
          </a:xfrm>
          <a:custGeom>
            <a:avLst/>
            <a:gdLst/>
            <a:ahLst/>
            <a:cxnLst/>
            <a:rect l="l" t="t" r="r" b="b"/>
            <a:pathLst>
              <a:path w="18339084" h="10258425">
                <a:moveTo>
                  <a:pt x="0" y="0"/>
                </a:moveTo>
                <a:lnTo>
                  <a:pt x="18339084" y="0"/>
                </a:lnTo>
                <a:lnTo>
                  <a:pt x="18339084" y="10258425"/>
                </a:lnTo>
                <a:lnTo>
                  <a:pt x="0" y="10258425"/>
                </a:lnTo>
                <a:lnTo>
                  <a:pt x="0" y="0"/>
                </a:lnTo>
                <a:close/>
              </a:path>
            </a:pathLst>
          </a:custGeom>
          <a:blipFill>
            <a:blip r:embed="rId2">
              <a:alphaModFix amt="46000"/>
            </a:blip>
            <a:stretch>
              <a:fillRect/>
            </a:stretch>
          </a:blipFill>
        </p:spPr>
        <p:txBody>
          <a:bodyPr/>
          <a:lstStyle/>
          <a:p>
            <a:endParaRPr lang="en-IL"/>
          </a:p>
        </p:txBody>
      </p:sp>
      <p:sp>
        <p:nvSpPr>
          <p:cNvPr id="3" name="Freeform 3"/>
          <p:cNvSpPr/>
          <p:nvPr/>
        </p:nvSpPr>
        <p:spPr>
          <a:xfrm>
            <a:off x="-748735" y="1763298"/>
            <a:ext cx="10973980" cy="7810001"/>
          </a:xfrm>
          <a:custGeom>
            <a:avLst/>
            <a:gdLst/>
            <a:ahLst/>
            <a:cxnLst/>
            <a:rect l="l" t="t" r="r" b="b"/>
            <a:pathLst>
              <a:path w="10973980" h="7810001">
                <a:moveTo>
                  <a:pt x="0" y="0"/>
                </a:moveTo>
                <a:lnTo>
                  <a:pt x="10973980" y="0"/>
                </a:lnTo>
                <a:lnTo>
                  <a:pt x="10973980" y="7810001"/>
                </a:lnTo>
                <a:lnTo>
                  <a:pt x="0" y="7810001"/>
                </a:lnTo>
                <a:lnTo>
                  <a:pt x="0" y="0"/>
                </a:lnTo>
                <a:close/>
              </a:path>
            </a:pathLst>
          </a:custGeom>
          <a:blipFill>
            <a:blip r:embed="rId3"/>
            <a:stretch>
              <a:fillRect t="-20469" b="-20042"/>
            </a:stretch>
          </a:blipFill>
        </p:spPr>
        <p:txBody>
          <a:bodyPr/>
          <a:lstStyle/>
          <a:p>
            <a:endParaRPr lang="en-IL"/>
          </a:p>
        </p:txBody>
      </p:sp>
      <p:sp>
        <p:nvSpPr>
          <p:cNvPr id="4" name="Freeform 4"/>
          <p:cNvSpPr/>
          <p:nvPr/>
        </p:nvSpPr>
        <p:spPr>
          <a:xfrm>
            <a:off x="9194851" y="1578767"/>
            <a:ext cx="8514131" cy="7662718"/>
          </a:xfrm>
          <a:custGeom>
            <a:avLst/>
            <a:gdLst/>
            <a:ahLst/>
            <a:cxnLst/>
            <a:rect l="l" t="t" r="r" b="b"/>
            <a:pathLst>
              <a:path w="8514131" h="7662718">
                <a:moveTo>
                  <a:pt x="0" y="0"/>
                </a:moveTo>
                <a:lnTo>
                  <a:pt x="8514130" y="0"/>
                </a:lnTo>
                <a:lnTo>
                  <a:pt x="8514130" y="7662717"/>
                </a:lnTo>
                <a:lnTo>
                  <a:pt x="0" y="766271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L"/>
          </a:p>
        </p:txBody>
      </p:sp>
      <p:sp>
        <p:nvSpPr>
          <p:cNvPr id="5" name="Freeform 5"/>
          <p:cNvSpPr/>
          <p:nvPr/>
        </p:nvSpPr>
        <p:spPr>
          <a:xfrm>
            <a:off x="10978020" y="4534405"/>
            <a:ext cx="4486673" cy="4680277"/>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alphaModFix amt="70000"/>
              <a:extLst>
                <a:ext uri="{96DAC541-7B7A-43D3-8B79-37D633B846F1}">
                  <asvg:svgBlip xmlns:asvg="http://schemas.microsoft.com/office/drawing/2016/SVG/main" r:embed="rId7"/>
                </a:ext>
              </a:extLst>
            </a:blip>
            <a:stretch>
              <a:fillRect/>
            </a:stretch>
          </a:blipFill>
        </p:spPr>
        <p:txBody>
          <a:bodyPr/>
          <a:lstStyle/>
          <a:p>
            <a:endParaRPr lang="en-IL"/>
          </a:p>
        </p:txBody>
      </p:sp>
      <p:sp>
        <p:nvSpPr>
          <p:cNvPr id="6" name="Freeform 6"/>
          <p:cNvSpPr/>
          <p:nvPr/>
        </p:nvSpPr>
        <p:spPr>
          <a:xfrm>
            <a:off x="10870899" y="1592080"/>
            <a:ext cx="4612794" cy="4612794"/>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alphaModFix amt="70000"/>
              <a:extLst>
                <a:ext uri="{96DAC541-7B7A-43D3-8B79-37D633B846F1}">
                  <asvg:svgBlip xmlns:asvg="http://schemas.microsoft.com/office/drawing/2016/SVG/main" r:embed="rId9"/>
                </a:ext>
              </a:extLst>
            </a:blip>
            <a:stretch>
              <a:fillRect/>
            </a:stretch>
          </a:blipFill>
        </p:spPr>
        <p:txBody>
          <a:bodyPr/>
          <a:lstStyle/>
          <a:p>
            <a:endParaRPr lang="en-IL"/>
          </a:p>
        </p:txBody>
      </p:sp>
      <p:sp>
        <p:nvSpPr>
          <p:cNvPr id="7" name="Freeform 7"/>
          <p:cNvSpPr/>
          <p:nvPr/>
        </p:nvSpPr>
        <p:spPr>
          <a:xfrm>
            <a:off x="12701686" y="4758270"/>
            <a:ext cx="1222866" cy="1228800"/>
          </a:xfrm>
          <a:custGeom>
            <a:avLst/>
            <a:gdLst/>
            <a:ahLst/>
            <a:cxnLst/>
            <a:rect l="l" t="t" r="r" b="b"/>
            <a:pathLst>
              <a:path w="1261215" h="1261215">
                <a:moveTo>
                  <a:pt x="0" y="0"/>
                </a:moveTo>
                <a:lnTo>
                  <a:pt x="1261215" y="0"/>
                </a:lnTo>
                <a:lnTo>
                  <a:pt x="1261215" y="1261215"/>
                </a:lnTo>
                <a:lnTo>
                  <a:pt x="0" y="1261215"/>
                </a:lnTo>
                <a:lnTo>
                  <a:pt x="0" y="0"/>
                </a:lnTo>
                <a:close/>
              </a:path>
            </a:pathLst>
          </a:custGeom>
          <a:blipFill>
            <a:blip r:embed="rId10"/>
            <a:stretch>
              <a:fillRect/>
            </a:stretch>
          </a:blipFill>
        </p:spPr>
        <p:txBody>
          <a:bodyPr/>
          <a:lstStyle/>
          <a:p>
            <a:endParaRPr lang="en-IL"/>
          </a:p>
        </p:txBody>
      </p:sp>
      <p:sp>
        <p:nvSpPr>
          <p:cNvPr id="8" name="TextBox 8"/>
          <p:cNvSpPr txBox="1"/>
          <p:nvPr/>
        </p:nvSpPr>
        <p:spPr>
          <a:xfrm>
            <a:off x="929147" y="86550"/>
            <a:ext cx="7498395" cy="1406524"/>
          </a:xfrm>
          <a:prstGeom prst="rect">
            <a:avLst/>
          </a:prstGeom>
        </p:spPr>
        <p:txBody>
          <a:bodyPr wrap="square"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Theory</a:t>
            </a:r>
          </a:p>
        </p:txBody>
      </p:sp>
      <p:sp>
        <p:nvSpPr>
          <p:cNvPr id="9" name="TextBox 9"/>
          <p:cNvSpPr txBox="1"/>
          <p:nvPr/>
        </p:nvSpPr>
        <p:spPr>
          <a:xfrm>
            <a:off x="11506288" y="5004251"/>
            <a:ext cx="1918136" cy="855718"/>
          </a:xfrm>
          <a:prstGeom prst="rect">
            <a:avLst/>
          </a:prstGeom>
        </p:spPr>
        <p:txBody>
          <a:bodyPr lIns="0" tIns="0" rIns="0" bIns="0" rtlCol="0" anchor="t">
            <a:spAutoFit/>
          </a:bodyPr>
          <a:lstStyle/>
          <a:p>
            <a:pPr algn="ctr">
              <a:lnSpc>
                <a:spcPts val="7049"/>
              </a:lnSpc>
              <a:spcBef>
                <a:spcPct val="0"/>
              </a:spcBef>
            </a:pPr>
            <a:r>
              <a:rPr lang="en-US" sz="5035" dirty="0">
                <a:solidFill>
                  <a:srgbClr val="000000"/>
                </a:solidFill>
                <a:latin typeface="League Gothic"/>
                <a:ea typeface="League Gothic"/>
                <a:cs typeface="League Gothic"/>
                <a:sym typeface="League Gothic"/>
              </a:rPr>
              <a:t>THE EYE</a:t>
            </a:r>
          </a:p>
        </p:txBody>
      </p:sp>
      <p:sp>
        <p:nvSpPr>
          <p:cNvPr id="10" name="TextBox 10"/>
          <p:cNvSpPr txBox="1"/>
          <p:nvPr/>
        </p:nvSpPr>
        <p:spPr>
          <a:xfrm>
            <a:off x="12759105" y="3342172"/>
            <a:ext cx="836383" cy="830188"/>
          </a:xfrm>
          <a:prstGeom prst="rect">
            <a:avLst/>
          </a:prstGeom>
        </p:spPr>
        <p:txBody>
          <a:bodyPr lIns="0" tIns="0" rIns="0" bIns="0" rtlCol="0" anchor="t">
            <a:spAutoFit/>
          </a:bodyPr>
          <a:lstStyle/>
          <a:p>
            <a:pPr algn="ctr">
              <a:lnSpc>
                <a:spcPts val="6724"/>
              </a:lnSpc>
              <a:spcBef>
                <a:spcPct val="0"/>
              </a:spcBef>
            </a:pPr>
            <a:r>
              <a:rPr lang="en-US" sz="4803">
                <a:solidFill>
                  <a:srgbClr val="000000"/>
                </a:solidFill>
                <a:latin typeface="League Gothic"/>
                <a:ea typeface="League Gothic"/>
                <a:cs typeface="League Gothic"/>
                <a:sym typeface="League Gothic"/>
              </a:rPr>
              <a:t>VEGO</a:t>
            </a:r>
          </a:p>
        </p:txBody>
      </p:sp>
      <p:sp>
        <p:nvSpPr>
          <p:cNvPr id="11" name="TextBox 11"/>
          <p:cNvSpPr txBox="1"/>
          <p:nvPr/>
        </p:nvSpPr>
        <p:spPr>
          <a:xfrm>
            <a:off x="12448371" y="2052306"/>
            <a:ext cx="144708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VERONA</a:t>
            </a:r>
          </a:p>
        </p:txBody>
      </p:sp>
      <p:sp>
        <p:nvSpPr>
          <p:cNvPr id="12" name="TextBox 12"/>
          <p:cNvSpPr txBox="1"/>
          <p:nvPr/>
        </p:nvSpPr>
        <p:spPr>
          <a:xfrm>
            <a:off x="12705456" y="6476509"/>
            <a:ext cx="988531"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ADO</a:t>
            </a:r>
          </a:p>
        </p:txBody>
      </p:sp>
      <p:sp>
        <p:nvSpPr>
          <p:cNvPr id="13" name="TextBox 13"/>
          <p:cNvSpPr txBox="1"/>
          <p:nvPr/>
        </p:nvSpPr>
        <p:spPr>
          <a:xfrm>
            <a:off x="11677294" y="7964134"/>
            <a:ext cx="341030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EBBA &amp; IMMUS</a:t>
            </a:r>
          </a:p>
        </p:txBody>
      </p:sp>
      <p:sp>
        <p:nvSpPr>
          <p:cNvPr id="14" name="Freeform 14"/>
          <p:cNvSpPr/>
          <p:nvPr/>
        </p:nvSpPr>
        <p:spPr>
          <a:xfrm rot="9094993">
            <a:off x="10414032" y="3059564"/>
            <a:ext cx="5526529" cy="4973876"/>
          </a:xfrm>
          <a:custGeom>
            <a:avLst/>
            <a:gdLst/>
            <a:ahLst/>
            <a:cxnLst/>
            <a:rect l="l" t="t" r="r" b="b"/>
            <a:pathLst>
              <a:path w="5526529" h="4973876">
                <a:moveTo>
                  <a:pt x="0" y="0"/>
                </a:moveTo>
                <a:lnTo>
                  <a:pt x="5526529" y="0"/>
                </a:lnTo>
                <a:lnTo>
                  <a:pt x="5526529" y="4973877"/>
                </a:lnTo>
                <a:lnTo>
                  <a:pt x="0" y="497387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L"/>
          </a:p>
        </p:txBody>
      </p:sp>
      <p:sp>
        <p:nvSpPr>
          <p:cNvPr id="15" name="TextBox 15"/>
          <p:cNvSpPr txBox="1"/>
          <p:nvPr/>
        </p:nvSpPr>
        <p:spPr>
          <a:xfrm>
            <a:off x="15278757" y="1668048"/>
            <a:ext cx="2549187" cy="787751"/>
          </a:xfrm>
          <a:prstGeom prst="rect">
            <a:avLst/>
          </a:prstGeom>
        </p:spPr>
        <p:txBody>
          <a:bodyPr lIns="0" tIns="0" rIns="0" bIns="0" rtlCol="0" anchor="t">
            <a:spAutoFit/>
          </a:bodyPr>
          <a:lstStyle/>
          <a:p>
            <a:pPr algn="ctr">
              <a:lnSpc>
                <a:spcPts val="6372"/>
              </a:lnSpc>
              <a:spcBef>
                <a:spcPct val="0"/>
              </a:spcBef>
            </a:pPr>
            <a:r>
              <a:rPr lang="en-US" sz="4551">
                <a:solidFill>
                  <a:srgbClr val="000000">
                    <a:alpha val="49804"/>
                  </a:srgbClr>
                </a:solidFill>
                <a:latin typeface="Indi Kazka"/>
                <a:ea typeface="Indi Kazka"/>
                <a:cs typeface="Indi Kazka"/>
                <a:sym typeface="Indi Kazka"/>
              </a:rPr>
              <a:t>REVELIS</a:t>
            </a:r>
          </a:p>
        </p:txBody>
      </p:sp>
      <p:sp>
        <p:nvSpPr>
          <p:cNvPr id="16" name="TextBox 16"/>
          <p:cNvSpPr txBox="1"/>
          <p:nvPr/>
        </p:nvSpPr>
        <p:spPr>
          <a:xfrm>
            <a:off x="8427542" y="8804895"/>
            <a:ext cx="3249752" cy="768404"/>
          </a:xfrm>
          <a:prstGeom prst="rect">
            <a:avLst/>
          </a:prstGeom>
        </p:spPr>
        <p:txBody>
          <a:bodyPr lIns="0" tIns="0" rIns="0" bIns="0" rtlCol="0" anchor="t">
            <a:spAutoFit/>
          </a:bodyPr>
          <a:lstStyle/>
          <a:p>
            <a:pPr algn="ctr">
              <a:lnSpc>
                <a:spcPts val="6160"/>
              </a:lnSpc>
              <a:spcBef>
                <a:spcPct val="0"/>
              </a:spcBef>
            </a:pPr>
            <a:r>
              <a:rPr lang="en-US" sz="4400">
                <a:solidFill>
                  <a:srgbClr val="2C0083"/>
                </a:solidFill>
                <a:latin typeface="Indi Kazka"/>
                <a:ea typeface="Indi Kazka"/>
                <a:cs typeface="Indi Kazka"/>
                <a:sym typeface="Indi Kazka"/>
              </a:rPr>
              <a:t>CALIGOTH</a:t>
            </a:r>
          </a:p>
        </p:txBody>
      </p:sp>
      <p:sp>
        <p:nvSpPr>
          <p:cNvPr id="17" name="TextBox 17"/>
          <p:cNvSpPr txBox="1"/>
          <p:nvPr/>
        </p:nvSpPr>
        <p:spPr>
          <a:xfrm>
            <a:off x="10770449" y="73434"/>
            <a:ext cx="4858544" cy="1406524"/>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game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2811" r="-2811" b="-5037"/>
            </a:stretch>
          </a:blipFill>
        </p:spPr>
        <p:txBody>
          <a:bodyPr/>
          <a:lstStyle/>
          <a:p>
            <a:r>
              <a:rPr lang="en-IL" dirty="0"/>
              <a:t>ıı</a:t>
            </a:r>
          </a:p>
        </p:txBody>
      </p:sp>
      <p:sp>
        <p:nvSpPr>
          <p:cNvPr id="6" name="Freeform 4">
            <a:extLst>
              <a:ext uri="{FF2B5EF4-FFF2-40B4-BE49-F238E27FC236}">
                <a16:creationId xmlns:a16="http://schemas.microsoft.com/office/drawing/2014/main" id="{7FC36AF9-3933-DE37-52F1-629C5A5A3483}"/>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blip>
            <a:srcRect/>
            <a:stretch>
              <a:fillRect/>
            </a:stretch>
          </a:blipFill>
        </p:spPr>
        <p:txBody>
          <a:bodyPr/>
          <a:lstStyle/>
          <a:p>
            <a:r>
              <a:rPr lang="en-IL" dirty="0"/>
              <a:t>ı</a:t>
            </a:r>
          </a:p>
        </p:txBody>
      </p:sp>
      <p:sp>
        <p:nvSpPr>
          <p:cNvPr id="3" name="TextBox 3"/>
          <p:cNvSpPr txBox="1"/>
          <p:nvPr/>
        </p:nvSpPr>
        <p:spPr>
          <a:xfrm>
            <a:off x="5029200" y="517645"/>
            <a:ext cx="7772400" cy="1048364"/>
          </a:xfrm>
          <a:prstGeom prst="rect">
            <a:avLst/>
          </a:prstGeom>
        </p:spPr>
        <p:txBody>
          <a:bodyPr wrap="square" lIns="0" tIns="0" rIns="0" bIns="0" rtlCol="0" anchor="t">
            <a:spAutoFit/>
          </a:bodyPr>
          <a:lstStyle/>
          <a:p>
            <a:pPr>
              <a:lnSpc>
                <a:spcPts val="7739"/>
              </a:lnSpc>
              <a:spcBef>
                <a:spcPct val="0"/>
              </a:spcBef>
            </a:pPr>
            <a:r>
              <a:rPr lang="en-US" sz="8000" dirty="0">
                <a:solidFill>
                  <a:schemeClr val="bg1">
                    <a:lumMod val="85000"/>
                  </a:schemeClr>
                </a:solidFill>
                <a:latin typeface="Indi Kazka"/>
                <a:sym typeface="League Gothic"/>
              </a:rPr>
              <a:t>Project Goals</a:t>
            </a:r>
          </a:p>
        </p:txBody>
      </p:sp>
      <p:sp>
        <p:nvSpPr>
          <p:cNvPr id="4" name="Snip Diagonal Corner Rectangle 3">
            <a:extLst>
              <a:ext uri="{FF2B5EF4-FFF2-40B4-BE49-F238E27FC236}">
                <a16:creationId xmlns:a16="http://schemas.microsoft.com/office/drawing/2014/main" id="{5FE39469-D78C-F62C-C1B0-6EE92648EBD9}"/>
              </a:ext>
            </a:extLst>
          </p:cNvPr>
          <p:cNvSpPr>
            <a:spLocks/>
          </p:cNvSpPr>
          <p:nvPr/>
        </p:nvSpPr>
        <p:spPr>
          <a:xfrm>
            <a:off x="1045775" y="3363645"/>
            <a:ext cx="13432225" cy="3398838"/>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 name="TextBox 5"/>
          <p:cNvSpPr txBox="1"/>
          <p:nvPr/>
        </p:nvSpPr>
        <p:spPr>
          <a:xfrm>
            <a:off x="1447800" y="3391112"/>
            <a:ext cx="12801600" cy="2527038"/>
          </a:xfrm>
          <a:prstGeom prst="rect">
            <a:avLst/>
          </a:prstGeom>
        </p:spPr>
        <p:txBody>
          <a:bodyPr wrap="square" lIns="0" tIns="0" rIns="0" bIns="0" rtlCol="0" anchor="t">
            <a:spAutoFit/>
          </a:bodyPr>
          <a:lstStyle/>
          <a:p>
            <a:pPr marL="0" lvl="1" indent="-316227">
              <a:lnSpc>
                <a:spcPts val="5049"/>
              </a:lnSpc>
              <a:spcBef>
                <a:spcPct val="0"/>
              </a:spcBef>
              <a:buFont typeface="Arial"/>
              <a:buChar char="•"/>
            </a:pPr>
            <a:r>
              <a:rPr lang="en-US" sz="3606" dirty="0">
                <a:solidFill>
                  <a:schemeClr val="bg1">
                    <a:lumMod val="85000"/>
                  </a:schemeClr>
                </a:solidFill>
                <a:latin typeface="League Gothic"/>
              </a:rPr>
              <a:t>Fun game exploring self-discovery &amp; inner challenges </a:t>
            </a:r>
          </a:p>
          <a:p>
            <a:pPr marL="0" lvl="1" indent="-316227">
              <a:lnSpc>
                <a:spcPts val="5049"/>
              </a:lnSpc>
              <a:spcBef>
                <a:spcPct val="0"/>
              </a:spcBef>
              <a:buFont typeface="Arial"/>
              <a:buChar char="•"/>
            </a:pPr>
            <a:r>
              <a:rPr lang="en-US" sz="3606" dirty="0">
                <a:solidFill>
                  <a:schemeClr val="bg1">
                    <a:lumMod val="85000"/>
                  </a:schemeClr>
                </a:solidFill>
                <a:latin typeface="League Gothic"/>
              </a:rPr>
              <a:t>Support variety of  abilities to allow diverse playstyles</a:t>
            </a:r>
          </a:p>
          <a:p>
            <a:pPr marL="0" lvl="1" indent="-316227">
              <a:lnSpc>
                <a:spcPts val="5049"/>
              </a:lnSpc>
              <a:spcBef>
                <a:spcPct val="0"/>
              </a:spcBef>
              <a:buFont typeface="Arial"/>
              <a:buChar char="•"/>
            </a:pPr>
            <a:r>
              <a:rPr lang="en-US" sz="3606" dirty="0">
                <a:solidFill>
                  <a:schemeClr val="bg1">
                    <a:lumMod val="85000"/>
                  </a:schemeClr>
                </a:solidFill>
                <a:latin typeface="League Gothic"/>
              </a:rPr>
              <a:t>Smooth Combat &amp; Movement: Impactful actions; fluid tactical adaptation; dynamic movement</a:t>
            </a:r>
          </a:p>
          <a:p>
            <a:pPr marL="0" lvl="1" indent="-316227">
              <a:lnSpc>
                <a:spcPts val="5049"/>
              </a:lnSpc>
              <a:spcBef>
                <a:spcPct val="0"/>
              </a:spcBef>
              <a:buFont typeface="Arial"/>
              <a:buChar char="•"/>
            </a:pPr>
            <a:r>
              <a:rPr lang="en-US" sz="3606" dirty="0">
                <a:solidFill>
                  <a:schemeClr val="bg1">
                    <a:lumMod val="85000"/>
                  </a:schemeClr>
                </a:solidFill>
                <a:latin typeface="League Gothic"/>
              </a:rPr>
              <a:t>Support expandability and maintainability of large scaled game with different levels and challenges</a:t>
            </a: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D66A2EB6-5F81-EDF1-C2C6-7BCF6935562D}"/>
              </a:ext>
            </a:extLst>
          </p:cNvPr>
          <p:cNvSpPr>
            <a:spLocks noGrp="1" noRot="1" noMove="1" noResize="1" noEditPoints="1" noAdjustHandles="1" noChangeArrowheads="1" noChangeShapeType="1"/>
          </p:cNvSpPr>
          <p:nvPr/>
        </p:nvSpPr>
        <p:spPr>
          <a:xfrm>
            <a:off x="-2745442"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C0553C06-0746-010F-CA5D-D75D6AE4E675}"/>
              </a:ext>
            </a:extLst>
          </p:cNvPr>
          <p:cNvSpPr>
            <a:spLocks noGrp="1"/>
          </p:cNvSpPr>
          <p:nvPr>
            <p:ph type="title"/>
          </p:nvPr>
        </p:nvSpPr>
        <p:spPr>
          <a:xfrm>
            <a:off x="1066800" y="508559"/>
            <a:ext cx="10896600" cy="1143000"/>
          </a:xfrm>
        </p:spPr>
        <p:txBody>
          <a:bodyPr>
            <a:normAutofit fontScale="90000"/>
          </a:bodyPr>
          <a:lstStyle/>
          <a:p>
            <a:pPr lvl="1" algn="l" rtl="0">
              <a:lnSpc>
                <a:spcPts val="5049"/>
              </a:lnSpc>
              <a:spcBef>
                <a:spcPct val="0"/>
              </a:spcBef>
            </a:pPr>
            <a:r>
              <a:rPr lang="en-US" sz="8000" kern="1200" dirty="0">
                <a:solidFill>
                  <a:schemeClr val="bg1">
                    <a:lumMod val="85000"/>
                  </a:schemeClr>
                </a:solidFill>
                <a:latin typeface="Indi Kazka"/>
                <a:ea typeface="+mn-ea"/>
                <a:cs typeface="+mn-cs"/>
              </a:rPr>
              <a:t>Making it All Happen</a:t>
            </a:r>
            <a:endParaRPr lang="en-IL" sz="8000" kern="1200" dirty="0">
              <a:solidFill>
                <a:schemeClr val="bg1">
                  <a:lumMod val="85000"/>
                </a:schemeClr>
              </a:solidFill>
              <a:latin typeface="Indi Kazka"/>
              <a:ea typeface="+mn-ea"/>
              <a:cs typeface="+mn-cs"/>
            </a:endParaRPr>
          </a:p>
        </p:txBody>
      </p:sp>
      <p:sp>
        <p:nvSpPr>
          <p:cNvPr id="5" name="Snip Diagonal Corner Rectangle 4">
            <a:extLst>
              <a:ext uri="{FF2B5EF4-FFF2-40B4-BE49-F238E27FC236}">
                <a16:creationId xmlns:a16="http://schemas.microsoft.com/office/drawing/2014/main" id="{07F5227F-18DB-011E-95FD-7DF7B8FAA47F}"/>
              </a:ext>
            </a:extLst>
          </p:cNvPr>
          <p:cNvSpPr>
            <a:spLocks/>
          </p:cNvSpPr>
          <p:nvPr/>
        </p:nvSpPr>
        <p:spPr>
          <a:xfrm>
            <a:off x="422786" y="2582863"/>
            <a:ext cx="9940413" cy="3398838"/>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B4C822C3-909A-62C4-7FC2-04B7304E3DE7}"/>
              </a:ext>
            </a:extLst>
          </p:cNvPr>
          <p:cNvSpPr>
            <a:spLocks noGrp="1"/>
          </p:cNvSpPr>
          <p:nvPr>
            <p:ph idx="1"/>
          </p:nvPr>
        </p:nvSpPr>
        <p:spPr>
          <a:xfrm>
            <a:off x="685800" y="2582863"/>
            <a:ext cx="11049000" cy="3398838"/>
          </a:xfrm>
        </p:spPr>
        <p:txBody>
          <a:bodyPr/>
          <a:lstStyle/>
          <a:p>
            <a:pPr marL="0" lvl="1" indent="-316227">
              <a:lnSpc>
                <a:spcPts val="5049"/>
              </a:lnSpc>
              <a:spcBef>
                <a:spcPct val="0"/>
              </a:spcBef>
              <a:buFont typeface="Arial"/>
              <a:buChar char="•"/>
            </a:pPr>
            <a:r>
              <a:rPr lang="en-US" sz="3606" dirty="0">
                <a:solidFill>
                  <a:schemeClr val="bg1">
                    <a:lumMod val="85000"/>
                  </a:schemeClr>
                </a:solidFill>
                <a:latin typeface="League Gothic"/>
              </a:rPr>
              <a:t>Dynamic world with many different levels</a:t>
            </a:r>
          </a:p>
          <a:p>
            <a:pPr marL="0" lvl="1" indent="-316227">
              <a:lnSpc>
                <a:spcPts val="5049"/>
              </a:lnSpc>
              <a:spcBef>
                <a:spcPct val="0"/>
              </a:spcBef>
              <a:buFont typeface="Arial"/>
              <a:buChar char="•"/>
            </a:pPr>
            <a:r>
              <a:rPr lang="en-US" sz="3606" dirty="0">
                <a:solidFill>
                  <a:schemeClr val="bg1">
                    <a:lumMod val="85000"/>
                  </a:schemeClr>
                </a:solidFill>
                <a:latin typeface="League Gothic"/>
              </a:rPr>
              <a:t>Diverse suits and abilities: Handle different kinds of abilities and suits</a:t>
            </a:r>
          </a:p>
          <a:p>
            <a:pPr marL="0" lvl="1" indent="-316227">
              <a:lnSpc>
                <a:spcPts val="5049"/>
              </a:lnSpc>
              <a:spcBef>
                <a:spcPct val="0"/>
              </a:spcBef>
              <a:buFont typeface="Arial"/>
              <a:buChar char="•"/>
            </a:pPr>
            <a:r>
              <a:rPr lang="en-US" sz="3606" dirty="0">
                <a:solidFill>
                  <a:schemeClr val="bg1">
                    <a:lumMod val="85000"/>
                  </a:schemeClr>
                </a:solidFill>
                <a:latin typeface="League Gothic"/>
              </a:rPr>
              <a:t>Quick Power Swaps: Adjust player functionality based on equipped suit</a:t>
            </a:r>
          </a:p>
          <a:p>
            <a:pPr marL="0" lvl="1" indent="-316227">
              <a:lnSpc>
                <a:spcPts val="5049"/>
              </a:lnSpc>
              <a:spcBef>
                <a:spcPct val="0"/>
              </a:spcBef>
              <a:buFont typeface="Arial"/>
              <a:buChar char="•"/>
            </a:pPr>
            <a:r>
              <a:rPr lang="en-US" sz="3606" dirty="0">
                <a:solidFill>
                  <a:schemeClr val="bg1">
                    <a:lumMod val="85000"/>
                  </a:schemeClr>
                </a:solidFill>
                <a:latin typeface="League Gothic"/>
              </a:rPr>
              <a:t>Create distinct behavior for each enemy</a:t>
            </a:r>
          </a:p>
          <a:p>
            <a:pPr marL="0" lvl="1" indent="-316227">
              <a:lnSpc>
                <a:spcPts val="5049"/>
              </a:lnSpc>
              <a:spcBef>
                <a:spcPct val="0"/>
              </a:spcBef>
              <a:buFont typeface="Arial"/>
              <a:buChar char="•"/>
            </a:pPr>
            <a:r>
              <a:rPr lang="en-US" sz="3606" dirty="0">
                <a:solidFill>
                  <a:schemeClr val="bg1">
                    <a:lumMod val="85000"/>
                  </a:schemeClr>
                </a:solidFill>
                <a:latin typeface="League Gothic"/>
              </a:rPr>
              <a:t>System Interplay: Independent yet coordinated game parts</a:t>
            </a:r>
          </a:p>
        </p:txBody>
      </p:sp>
      <p:pic>
        <p:nvPicPr>
          <p:cNvPr id="15" name="Graphic 14">
            <a:extLst>
              <a:ext uri="{FF2B5EF4-FFF2-40B4-BE49-F238E27FC236}">
                <a16:creationId xmlns:a16="http://schemas.microsoft.com/office/drawing/2014/main" id="{0218BBBC-6AAE-FDF4-67FE-F36C13F2E9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0600" y="7291387"/>
            <a:ext cx="16869598" cy="2705101"/>
          </a:xfrm>
          <a:prstGeom prst="rect">
            <a:avLst/>
          </a:prstGeom>
        </p:spPr>
      </p:pic>
    </p:spTree>
    <p:extLst>
      <p:ext uri="{BB962C8B-B14F-4D97-AF65-F5344CB8AC3E}">
        <p14:creationId xmlns:p14="http://schemas.microsoft.com/office/powerpoint/2010/main" val="337208415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2356A47B-0E37-E0B8-CCB4-AEF9C0704A13}"/>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2FE92F1-9CED-D3BA-8F6C-7602CBF3894E}"/>
              </a:ext>
            </a:extLst>
          </p:cNvPr>
          <p:cNvSpPr>
            <a:spLocks noGrp="1"/>
          </p:cNvSpPr>
          <p:nvPr>
            <p:ph type="title"/>
          </p:nvPr>
        </p:nvSpPr>
        <p:spPr>
          <a:xfrm>
            <a:off x="457200" y="274638"/>
            <a:ext cx="11049000" cy="1143000"/>
          </a:xfrm>
        </p:spPr>
        <p:txBody>
          <a:bodyPr>
            <a:normAutofit fontScale="90000"/>
          </a:bodyPr>
          <a:lstStyle/>
          <a:p>
            <a:pPr marL="337293" lvl="1" algn="l" rtl="0">
              <a:lnSpc>
                <a:spcPts val="5049"/>
              </a:lnSpc>
              <a:spcBef>
                <a:spcPct val="0"/>
              </a:spcBef>
            </a:pPr>
            <a:r>
              <a:rPr lang="en-US" sz="6700" kern="1200" dirty="0">
                <a:solidFill>
                  <a:schemeClr val="bg1">
                    <a:lumMod val="85000"/>
                  </a:schemeClr>
                </a:solidFill>
                <a:latin typeface="Indi Kazka"/>
                <a:ea typeface="+mn-ea"/>
                <a:cs typeface="+mn-cs"/>
              </a:rPr>
              <a:t>How We Solved It </a:t>
            </a:r>
            <a:r>
              <a:rPr lang="en-US" sz="4900" kern="1200" dirty="0">
                <a:solidFill>
                  <a:schemeClr val="bg1">
                    <a:lumMod val="85000"/>
                  </a:schemeClr>
                </a:solidFill>
                <a:latin typeface="Indi Kazka"/>
                <a:ea typeface="+mn-ea"/>
                <a:cs typeface="+mn-cs"/>
              </a:rPr>
              <a:t>(Part 1): Smart Data &amp; Key Patterns</a:t>
            </a:r>
            <a:endParaRPr lang="en-IL" sz="4900" kern="1200" dirty="0">
              <a:solidFill>
                <a:schemeClr val="bg1">
                  <a:lumMod val="85000"/>
                </a:schemeClr>
              </a:solidFill>
              <a:latin typeface="Indi Kazka"/>
              <a:ea typeface="+mn-ea"/>
              <a:cs typeface="+mn-cs"/>
            </a:endParaRPr>
          </a:p>
        </p:txBody>
      </p:sp>
      <p:sp>
        <p:nvSpPr>
          <p:cNvPr id="13" name="Snip Diagonal Corner Rectangle 12">
            <a:extLst>
              <a:ext uri="{FF2B5EF4-FFF2-40B4-BE49-F238E27FC236}">
                <a16:creationId xmlns:a16="http://schemas.microsoft.com/office/drawing/2014/main" id="{9DEA4804-18B7-FF83-12AA-ACEF23FCC6E8}"/>
              </a:ext>
            </a:extLst>
          </p:cNvPr>
          <p:cNvSpPr>
            <a:spLocks/>
          </p:cNvSpPr>
          <p:nvPr/>
        </p:nvSpPr>
        <p:spPr>
          <a:xfrm>
            <a:off x="1024883" y="2992698"/>
            <a:ext cx="7589485" cy="3158743"/>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pic>
        <p:nvPicPr>
          <p:cNvPr id="19" name="Picture 18">
            <a:extLst>
              <a:ext uri="{FF2B5EF4-FFF2-40B4-BE49-F238E27FC236}">
                <a16:creationId xmlns:a16="http://schemas.microsoft.com/office/drawing/2014/main" id="{2E50223A-5B1A-31D0-F574-019A53532866}"/>
              </a:ext>
            </a:extLst>
          </p:cNvPr>
          <p:cNvPicPr>
            <a:picLocks noChangeAspect="1"/>
          </p:cNvPicPr>
          <p:nvPr/>
        </p:nvPicPr>
        <p:blipFill>
          <a:blip r:embed="rId6"/>
          <a:stretch>
            <a:fillRect/>
          </a:stretch>
        </p:blipFill>
        <p:spPr>
          <a:xfrm>
            <a:off x="10564665" y="469148"/>
            <a:ext cx="7266135" cy="9767160"/>
          </a:xfrm>
          <a:prstGeom prst="rect">
            <a:avLst/>
          </a:prstGeom>
        </p:spPr>
      </p:pic>
      <p:sp>
        <p:nvSpPr>
          <p:cNvPr id="22" name="Content Placeholder 21">
            <a:extLst>
              <a:ext uri="{FF2B5EF4-FFF2-40B4-BE49-F238E27FC236}">
                <a16:creationId xmlns:a16="http://schemas.microsoft.com/office/drawing/2014/main" id="{D9695523-97CB-BFDA-78AA-B75B190F1447}"/>
              </a:ext>
            </a:extLst>
          </p:cNvPr>
          <p:cNvSpPr>
            <a:spLocks noGrp="1"/>
          </p:cNvSpPr>
          <p:nvPr>
            <p:ph idx="1"/>
          </p:nvPr>
        </p:nvSpPr>
        <p:spPr>
          <a:xfrm>
            <a:off x="1024884" y="3009900"/>
            <a:ext cx="7266135" cy="3158743"/>
          </a:xfrm>
        </p:spPr>
        <p:txBody>
          <a:bodyPr>
            <a:normAutofit/>
          </a:bodyPr>
          <a:lstStyle/>
          <a:p>
            <a:r>
              <a:rPr lang="en-US" sz="4000" dirty="0" err="1">
                <a:solidFill>
                  <a:srgbClr val="D9D9D9"/>
                </a:solidFill>
                <a:latin typeface="League Gothic"/>
              </a:rPr>
              <a:t>ScriptableObjects</a:t>
            </a:r>
            <a:r>
              <a:rPr lang="en-US" sz="4000" dirty="0">
                <a:solidFill>
                  <a:srgbClr val="D9D9D9"/>
                </a:solidFill>
                <a:latin typeface="League Gothic"/>
              </a:rPr>
              <a:t> (SOs): Data-Driven Core</a:t>
            </a:r>
          </a:p>
          <a:p>
            <a:pPr lvl="1"/>
            <a:r>
              <a:rPr lang="en-US" sz="3600" dirty="0">
                <a:solidFill>
                  <a:srgbClr val="D9D9D9"/>
                </a:solidFill>
                <a:latin typeface="League Gothic"/>
              </a:rPr>
              <a:t>Suits/Abilities = Configurable SO Data</a:t>
            </a:r>
          </a:p>
          <a:p>
            <a:pPr lvl="1"/>
            <a:r>
              <a:rPr lang="en-US" sz="3600" dirty="0">
                <a:solidFill>
                  <a:srgbClr val="D9D9D9"/>
                </a:solidFill>
                <a:latin typeface="League Gothic"/>
              </a:rPr>
              <a:t>Add Data, Not Code Bloat</a:t>
            </a:r>
          </a:p>
          <a:p>
            <a:pPr lvl="1"/>
            <a:r>
              <a:rPr lang="en-US" sz="3600" dirty="0">
                <a:solidFill>
                  <a:srgbClr val="D9D9D9"/>
                </a:solidFill>
                <a:latin typeface="League Gothic"/>
              </a:rPr>
              <a:t>Flexible, Iterative, Thematic Design</a:t>
            </a:r>
          </a:p>
        </p:txBody>
      </p:sp>
      <p:sp>
        <p:nvSpPr>
          <p:cNvPr id="23" name="Snip Diagonal Corner Rectangle 22">
            <a:extLst>
              <a:ext uri="{FF2B5EF4-FFF2-40B4-BE49-F238E27FC236}">
                <a16:creationId xmlns:a16="http://schemas.microsoft.com/office/drawing/2014/main" id="{83FD4516-DD2D-7576-1DD3-991D7D46190D}"/>
              </a:ext>
            </a:extLst>
          </p:cNvPr>
          <p:cNvSpPr/>
          <p:nvPr/>
        </p:nvSpPr>
        <p:spPr>
          <a:xfrm>
            <a:off x="976931" y="6299879"/>
            <a:ext cx="7621490" cy="2191055"/>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 name="Content Placeholder 21">
            <a:extLst>
              <a:ext uri="{FF2B5EF4-FFF2-40B4-BE49-F238E27FC236}">
                <a16:creationId xmlns:a16="http://schemas.microsoft.com/office/drawing/2014/main" id="{915CC4CD-8AE0-36F9-C41C-2A4EF54D211A}"/>
              </a:ext>
            </a:extLst>
          </p:cNvPr>
          <p:cNvSpPr txBox="1">
            <a:spLocks/>
          </p:cNvSpPr>
          <p:nvPr/>
        </p:nvSpPr>
        <p:spPr>
          <a:xfrm>
            <a:off x="1070338" y="6313397"/>
            <a:ext cx="7300550" cy="21775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rgbClr val="D9D9D9"/>
                </a:solidFill>
                <a:latin typeface="League Gothic"/>
              </a:rPr>
              <a:t>Strategy Pattern: Dynamic Player Abilities</a:t>
            </a:r>
          </a:p>
          <a:p>
            <a:pPr lvl="1"/>
            <a:r>
              <a:rPr lang="en-US" sz="3600" dirty="0">
                <a:solidFill>
                  <a:srgbClr val="D9D9D9"/>
                </a:solidFill>
                <a:latin typeface="League Gothic"/>
              </a:rPr>
              <a:t>Instantly Swap "Game Plans" (via Suit SOs)</a:t>
            </a:r>
          </a:p>
          <a:p>
            <a:pPr lvl="1"/>
            <a:r>
              <a:rPr lang="en-US" sz="3600" dirty="0">
                <a:solidFill>
                  <a:srgbClr val="D9D9D9"/>
                </a:solidFill>
                <a:latin typeface="League Gothic"/>
              </a:rPr>
              <a:t>Fluid &amp; Adaptive Playstyles</a:t>
            </a:r>
          </a:p>
        </p:txBody>
      </p:sp>
      <p:sp>
        <p:nvSpPr>
          <p:cNvPr id="25" name="Content Placeholder 21">
            <a:extLst>
              <a:ext uri="{FF2B5EF4-FFF2-40B4-BE49-F238E27FC236}">
                <a16:creationId xmlns:a16="http://schemas.microsoft.com/office/drawing/2014/main" id="{BB0C5B55-D452-AA18-B13C-C7B78938E6B9}"/>
              </a:ext>
            </a:extLst>
          </p:cNvPr>
          <p:cNvSpPr txBox="1">
            <a:spLocks/>
          </p:cNvSpPr>
          <p:nvPr/>
        </p:nvSpPr>
        <p:spPr>
          <a:xfrm>
            <a:off x="377739" y="2025137"/>
            <a:ext cx="6010938" cy="80434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solidFill>
                  <a:srgbClr val="D9D9D9"/>
                </a:solidFill>
                <a:latin typeface="League Gothic"/>
              </a:rPr>
              <a:t>Foundation: Unity Component-Based</a:t>
            </a:r>
          </a:p>
        </p:txBody>
      </p:sp>
    </p:spTree>
    <p:extLst>
      <p:ext uri="{BB962C8B-B14F-4D97-AF65-F5344CB8AC3E}">
        <p14:creationId xmlns:p14="http://schemas.microsoft.com/office/powerpoint/2010/main" val="2646437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build="p"/>
      <p:bldP spid="23" grpId="0" animBg="1"/>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0F4C77C-3D55-0289-E045-68BD6E5A52E6}"/>
              </a:ext>
            </a:extLst>
          </p:cNvPr>
          <p:cNvSpPr>
            <a:spLocks/>
          </p:cNvSpPr>
          <p:nvPr/>
        </p:nvSpPr>
        <p:spPr>
          <a:xfrm>
            <a:off x="-2059642" y="-2628900"/>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5D63448-04C9-A177-E1A7-70E9B6881B0E}"/>
              </a:ext>
            </a:extLst>
          </p:cNvPr>
          <p:cNvSpPr>
            <a:spLocks noGrp="1"/>
          </p:cNvSpPr>
          <p:nvPr>
            <p:ph type="title"/>
          </p:nvPr>
        </p:nvSpPr>
        <p:spPr>
          <a:xfrm>
            <a:off x="457200" y="274638"/>
            <a:ext cx="9372600" cy="1143000"/>
          </a:xfrm>
        </p:spPr>
        <p:txBody>
          <a:bodyPr>
            <a:normAutofit fontScale="90000"/>
          </a:bodyPr>
          <a:lstStyle/>
          <a:p>
            <a:pPr lvl="1" algn="l" rtl="0">
              <a:lnSpc>
                <a:spcPts val="5049"/>
              </a:lnSpc>
              <a:spcBef>
                <a:spcPct val="0"/>
              </a:spcBef>
            </a:pPr>
            <a:r>
              <a:rPr lang="en-US" sz="6700" kern="1200" dirty="0">
                <a:solidFill>
                  <a:schemeClr val="bg1">
                    <a:lumMod val="85000"/>
                  </a:schemeClr>
                </a:solidFill>
                <a:latin typeface="Indi Kazka"/>
                <a:ea typeface="+mn-ea"/>
                <a:cs typeface="+mn-cs"/>
              </a:rPr>
              <a:t>How We Solved It </a:t>
            </a:r>
            <a:r>
              <a:rPr lang="en-US" sz="4900" kern="1200" dirty="0">
                <a:solidFill>
                  <a:schemeClr val="bg1">
                    <a:lumMod val="85000"/>
                  </a:schemeClr>
                </a:solidFill>
                <a:latin typeface="Indi Kazka"/>
                <a:ea typeface="+mn-ea"/>
                <a:cs typeface="+mn-cs"/>
              </a:rPr>
              <a:t>(Part 2): System Flow &amp; Communication</a:t>
            </a:r>
            <a:endParaRPr lang="en-IL" sz="6500" kern="1200" dirty="0">
              <a:solidFill>
                <a:schemeClr val="bg1">
                  <a:lumMod val="85000"/>
                </a:schemeClr>
              </a:solidFill>
              <a:latin typeface="Indi Kazka"/>
              <a:ea typeface="+mn-ea"/>
              <a:cs typeface="+mn-cs"/>
            </a:endParaRPr>
          </a:p>
        </p:txBody>
      </p:sp>
      <p:sp>
        <p:nvSpPr>
          <p:cNvPr id="6" name="Snip Diagonal Corner Rectangle 5">
            <a:extLst>
              <a:ext uri="{FF2B5EF4-FFF2-40B4-BE49-F238E27FC236}">
                <a16:creationId xmlns:a16="http://schemas.microsoft.com/office/drawing/2014/main" id="{6743CD03-6580-CC54-D064-63CC41BDB315}"/>
              </a:ext>
            </a:extLst>
          </p:cNvPr>
          <p:cNvSpPr/>
          <p:nvPr/>
        </p:nvSpPr>
        <p:spPr>
          <a:xfrm>
            <a:off x="382772" y="5174512"/>
            <a:ext cx="7006856" cy="2514601"/>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95615FDE-99D8-3783-825F-1853A942471B}"/>
              </a:ext>
            </a:extLst>
          </p:cNvPr>
          <p:cNvSpPr>
            <a:spLocks noGrp="1"/>
          </p:cNvSpPr>
          <p:nvPr>
            <p:ph idx="1"/>
          </p:nvPr>
        </p:nvSpPr>
        <p:spPr>
          <a:xfrm>
            <a:off x="382772" y="5174512"/>
            <a:ext cx="7006856" cy="2359021"/>
          </a:xfrm>
        </p:spPr>
        <p:txBody>
          <a:bodyPr>
            <a:normAutofit fontScale="92500"/>
          </a:bodyPr>
          <a:lstStyle/>
          <a:p>
            <a:r>
              <a:rPr lang="en-US" sz="3700" dirty="0">
                <a:solidFill>
                  <a:srgbClr val="D9D9D9"/>
                </a:solidFill>
                <a:latin typeface="League Gothic"/>
              </a:rPr>
              <a:t>Observer Pattern: Decoupled Communication</a:t>
            </a:r>
          </a:p>
          <a:p>
            <a:pPr lvl="1"/>
            <a:r>
              <a:rPr lang="en-US" sz="2900" dirty="0">
                <a:solidFill>
                  <a:srgbClr val="D9D9D9"/>
                </a:solidFill>
                <a:latin typeface="League Gothic"/>
              </a:rPr>
              <a:t>Action -&gt; Posts Event (SO "Notice Board")</a:t>
            </a:r>
          </a:p>
          <a:p>
            <a:pPr lvl="1"/>
            <a:r>
              <a:rPr lang="en-US" sz="3700" dirty="0">
                <a:solidFill>
                  <a:srgbClr val="D9D9D9"/>
                </a:solidFill>
                <a:latin typeface="League Gothic"/>
              </a:rPr>
              <a:t>Systems (UI, Audio) Listen &amp; React Independently</a:t>
            </a:r>
          </a:p>
          <a:p>
            <a:pPr lvl="1"/>
            <a:r>
              <a:rPr lang="en-US" sz="3700" dirty="0">
                <a:solidFill>
                  <a:srgbClr val="D9D9D9"/>
                </a:solidFill>
                <a:latin typeface="League Gothic"/>
              </a:rPr>
              <a:t>Decoupled, Clean Code, Maintainable</a:t>
            </a:r>
          </a:p>
        </p:txBody>
      </p:sp>
      <p:pic>
        <p:nvPicPr>
          <p:cNvPr id="13" name="Picture 12">
            <a:extLst>
              <a:ext uri="{FF2B5EF4-FFF2-40B4-BE49-F238E27FC236}">
                <a16:creationId xmlns:a16="http://schemas.microsoft.com/office/drawing/2014/main" id="{C303FEAA-5C6B-9526-CEDF-2CE67D06BF4A}"/>
              </a:ext>
            </a:extLst>
          </p:cNvPr>
          <p:cNvPicPr>
            <a:picLocks noChangeAspect="1"/>
          </p:cNvPicPr>
          <p:nvPr/>
        </p:nvPicPr>
        <p:blipFill>
          <a:blip r:embed="rId6"/>
          <a:stretch>
            <a:fillRect/>
          </a:stretch>
        </p:blipFill>
        <p:spPr>
          <a:xfrm>
            <a:off x="8120921" y="1569776"/>
            <a:ext cx="10167079" cy="8461193"/>
          </a:xfrm>
          <a:prstGeom prst="rect">
            <a:avLst/>
          </a:prstGeom>
        </p:spPr>
      </p:pic>
      <p:sp>
        <p:nvSpPr>
          <p:cNvPr id="14" name="Snip Diagonal Corner Rectangle 13">
            <a:extLst>
              <a:ext uri="{FF2B5EF4-FFF2-40B4-BE49-F238E27FC236}">
                <a16:creationId xmlns:a16="http://schemas.microsoft.com/office/drawing/2014/main" id="{6A9A1667-06E8-2E7B-95DB-F25B8A2D0082}"/>
              </a:ext>
            </a:extLst>
          </p:cNvPr>
          <p:cNvSpPr>
            <a:spLocks/>
          </p:cNvSpPr>
          <p:nvPr/>
        </p:nvSpPr>
        <p:spPr>
          <a:xfrm>
            <a:off x="460744" y="1962155"/>
            <a:ext cx="7006856" cy="2476499"/>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Content Placeholder 21">
            <a:extLst>
              <a:ext uri="{FF2B5EF4-FFF2-40B4-BE49-F238E27FC236}">
                <a16:creationId xmlns:a16="http://schemas.microsoft.com/office/drawing/2014/main" id="{D271D832-3E4F-D053-2173-798C5FC5FD95}"/>
              </a:ext>
            </a:extLst>
          </p:cNvPr>
          <p:cNvSpPr txBox="1">
            <a:spLocks/>
          </p:cNvSpPr>
          <p:nvPr/>
        </p:nvSpPr>
        <p:spPr>
          <a:xfrm>
            <a:off x="457200" y="1962155"/>
            <a:ext cx="7006856" cy="2359021"/>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solidFill>
                  <a:srgbClr val="D9D9D9"/>
                </a:solidFill>
                <a:latin typeface="League Gothic"/>
              </a:rPr>
              <a:t>State Pattern: Predictable Behaviors</a:t>
            </a:r>
          </a:p>
          <a:p>
            <a:pPr lvl="1"/>
            <a:r>
              <a:rPr lang="en-US" sz="2900" dirty="0">
                <a:solidFill>
                  <a:srgbClr val="D9D9D9"/>
                </a:solidFill>
                <a:latin typeface="League Gothic"/>
              </a:rPr>
              <a:t>Enemy AI: Defined States (Idle, Chase, Attack)</a:t>
            </a:r>
          </a:p>
          <a:p>
            <a:pPr lvl="1"/>
            <a:r>
              <a:rPr lang="en-US" sz="3700" dirty="0">
                <a:solidFill>
                  <a:srgbClr val="D9D9D9"/>
                </a:solidFill>
                <a:latin typeface="League Gothic"/>
              </a:rPr>
              <a:t>Game Flow: Managed States (Menu, Play, Pause)</a:t>
            </a:r>
          </a:p>
          <a:p>
            <a:pPr lvl="1"/>
            <a:r>
              <a:rPr lang="en-US" sz="3700" dirty="0">
                <a:solidFill>
                  <a:srgbClr val="D9D9D9"/>
                </a:solidFill>
                <a:latin typeface="League Gothic"/>
              </a:rPr>
              <a:t>Organized, </a:t>
            </a:r>
            <a:r>
              <a:rPr lang="en-US" sz="3700" dirty="0" err="1">
                <a:solidFill>
                  <a:srgbClr val="D9D9D9"/>
                </a:solidFill>
                <a:latin typeface="League Gothic"/>
              </a:rPr>
              <a:t>Debuggable</a:t>
            </a:r>
            <a:r>
              <a:rPr lang="en-US" sz="3700" dirty="0">
                <a:solidFill>
                  <a:srgbClr val="D9D9D9"/>
                </a:solidFill>
                <a:latin typeface="League Gothic"/>
              </a:rPr>
              <a:t> Complexity</a:t>
            </a:r>
          </a:p>
        </p:txBody>
      </p:sp>
    </p:spTree>
    <p:extLst>
      <p:ext uri="{BB962C8B-B14F-4D97-AF65-F5344CB8AC3E}">
        <p14:creationId xmlns:p14="http://schemas.microsoft.com/office/powerpoint/2010/main" val="30260984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build="p"/>
      <p:bldP spid="14"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461E1337-E101-B759-C2F6-B3A4FE699D52}"/>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B0E6E22-3C25-849E-516D-EA0685F518C2}"/>
              </a:ext>
            </a:extLst>
          </p:cNvPr>
          <p:cNvSpPr>
            <a:spLocks noGrp="1"/>
          </p:cNvSpPr>
          <p:nvPr>
            <p:ph type="title"/>
          </p:nvPr>
        </p:nvSpPr>
        <p:spPr/>
        <p:txBody>
          <a:bodyPr>
            <a:normAutofit fontScale="90000"/>
          </a:bodyPr>
          <a:lstStyle/>
          <a:p>
            <a:r>
              <a:rPr lang="en-US" dirty="0"/>
              <a:t> </a:t>
            </a:r>
            <a:r>
              <a:rPr lang="en-US" sz="6000" dirty="0">
                <a:solidFill>
                  <a:schemeClr val="bg1">
                    <a:lumMod val="85000"/>
                  </a:schemeClr>
                </a:solidFill>
                <a:latin typeface="Indi Kazka"/>
                <a:ea typeface="+mn-ea"/>
                <a:cs typeface="+mn-cs"/>
              </a:rPr>
              <a:t>So, Did Our Plan Work?</a:t>
            </a:r>
            <a:endParaRPr lang="en-IL" sz="6000" dirty="0">
              <a:solidFill>
                <a:schemeClr val="bg1">
                  <a:lumMod val="85000"/>
                </a:schemeClr>
              </a:solidFill>
              <a:latin typeface="Indi Kazka"/>
              <a:ea typeface="+mn-ea"/>
              <a:cs typeface="+mn-cs"/>
            </a:endParaRPr>
          </a:p>
        </p:txBody>
      </p:sp>
      <p:sp>
        <p:nvSpPr>
          <p:cNvPr id="10" name="Snip Diagonal Corner Rectangle 9">
            <a:extLst>
              <a:ext uri="{FF2B5EF4-FFF2-40B4-BE49-F238E27FC236}">
                <a16:creationId xmlns:a16="http://schemas.microsoft.com/office/drawing/2014/main" id="{462E5497-763D-A6E0-6058-13EC1E8B92D4}"/>
              </a:ext>
            </a:extLst>
          </p:cNvPr>
          <p:cNvSpPr/>
          <p:nvPr/>
        </p:nvSpPr>
        <p:spPr>
          <a:xfrm>
            <a:off x="10439400" y="2890919"/>
            <a:ext cx="6243491" cy="1909681"/>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3990B3DB-3FDE-50D2-5DF4-D9878E02645D}"/>
              </a:ext>
            </a:extLst>
          </p:cNvPr>
          <p:cNvSpPr>
            <a:spLocks noGrp="1"/>
          </p:cNvSpPr>
          <p:nvPr>
            <p:ph idx="1"/>
          </p:nvPr>
        </p:nvSpPr>
        <p:spPr>
          <a:xfrm>
            <a:off x="10591800" y="3162300"/>
            <a:ext cx="6400800" cy="1638300"/>
          </a:xfrm>
        </p:spPr>
        <p:txBody>
          <a:bodyPr/>
          <a:lstStyle/>
          <a:p>
            <a:pPr>
              <a:lnSpc>
                <a:spcPct val="80000"/>
              </a:lnSpc>
            </a:pPr>
            <a:r>
              <a:rPr lang="en-US" sz="3100" dirty="0">
                <a:solidFill>
                  <a:srgbClr val="E9D8E7"/>
                </a:solidFill>
                <a:latin typeface="League Gothic"/>
              </a:rPr>
              <a:t>Added 3 diverse powers; minimal core changes</a:t>
            </a:r>
          </a:p>
          <a:p>
            <a:pPr>
              <a:lnSpc>
                <a:spcPct val="80000"/>
              </a:lnSpc>
            </a:pPr>
            <a:r>
              <a:rPr lang="en-US" sz="3100" dirty="0">
                <a:solidFill>
                  <a:srgbClr val="E9D8E7"/>
                </a:solidFill>
                <a:latin typeface="League Gothic"/>
              </a:rPr>
              <a:t>Smooth performance and game feel</a:t>
            </a:r>
          </a:p>
          <a:p>
            <a:pPr>
              <a:lnSpc>
                <a:spcPct val="80000"/>
              </a:lnSpc>
            </a:pPr>
            <a:r>
              <a:rPr lang="en-US" sz="3100" dirty="0">
                <a:solidFill>
                  <a:srgbClr val="E9D8E7"/>
                </a:solidFill>
                <a:latin typeface="League Gothic"/>
              </a:rPr>
              <a:t>Decoupled system: easier debugging &amp; additions</a:t>
            </a:r>
            <a:r>
              <a:rPr lang="en-US" dirty="0"/>
              <a:t>.</a:t>
            </a:r>
          </a:p>
          <a:p>
            <a:endParaRPr lang="en-IL" dirty="0"/>
          </a:p>
        </p:txBody>
      </p:sp>
      <p:sp>
        <p:nvSpPr>
          <p:cNvPr id="4" name="TextBox 3">
            <a:extLst>
              <a:ext uri="{FF2B5EF4-FFF2-40B4-BE49-F238E27FC236}">
                <a16:creationId xmlns:a16="http://schemas.microsoft.com/office/drawing/2014/main" id="{52F6A400-BF47-57DB-4030-BA7BF1F3B8F2}"/>
              </a:ext>
            </a:extLst>
          </p:cNvPr>
          <p:cNvSpPr txBox="1"/>
          <p:nvPr/>
        </p:nvSpPr>
        <p:spPr>
          <a:xfrm>
            <a:off x="9372600" y="1132944"/>
            <a:ext cx="8053808" cy="569387"/>
          </a:xfrm>
          <a:prstGeom prst="rect">
            <a:avLst/>
          </a:prstGeom>
          <a:noFill/>
        </p:spPr>
        <p:txBody>
          <a:bodyPr wrap="none" rtlCol="0">
            <a:spAutoFit/>
          </a:bodyPr>
          <a:lstStyle/>
          <a:p>
            <a:r>
              <a:rPr lang="en-US" sz="3100" dirty="0">
                <a:solidFill>
                  <a:srgbClr val="E9D8E7"/>
                </a:solidFill>
                <a:latin typeface="League Gothic"/>
              </a:rPr>
              <a:t>[IMAGE/GIF: Short GIF showing off a few different cool powers in action]</a:t>
            </a:r>
            <a:endParaRPr lang="en-IL" sz="3100" dirty="0">
              <a:solidFill>
                <a:srgbClr val="E9D8E7"/>
              </a:solidFill>
              <a:latin typeface="League Gothic"/>
            </a:endParaRPr>
          </a:p>
        </p:txBody>
      </p:sp>
      <p:pic>
        <p:nvPicPr>
          <p:cNvPr id="6" name="Picture 5">
            <a:extLst>
              <a:ext uri="{FF2B5EF4-FFF2-40B4-BE49-F238E27FC236}">
                <a16:creationId xmlns:a16="http://schemas.microsoft.com/office/drawing/2014/main" id="{914EB5A4-B044-ED1F-ACCE-010D448244DF}"/>
              </a:ext>
            </a:extLst>
          </p:cNvPr>
          <p:cNvPicPr>
            <a:picLocks noChangeAspect="1"/>
          </p:cNvPicPr>
          <p:nvPr/>
        </p:nvPicPr>
        <p:blipFill>
          <a:blip r:embed="rId6"/>
          <a:stretch>
            <a:fillRect/>
          </a:stretch>
        </p:blipFill>
        <p:spPr>
          <a:xfrm>
            <a:off x="0" y="3408984"/>
            <a:ext cx="14739724" cy="7339781"/>
          </a:xfrm>
          <a:prstGeom prst="rect">
            <a:avLst/>
          </a:prstGeom>
        </p:spPr>
      </p:pic>
    </p:spTree>
    <p:extLst>
      <p:ext uri="{BB962C8B-B14F-4D97-AF65-F5344CB8AC3E}">
        <p14:creationId xmlns:p14="http://schemas.microsoft.com/office/powerpoint/2010/main" val="18853435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40D17CB8-2096-277C-1CDB-D085EBB43019}"/>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AEE4E1E-2A34-F7F9-E8E4-985702FE977C}"/>
              </a:ext>
            </a:extLst>
          </p:cNvPr>
          <p:cNvSpPr>
            <a:spLocks noGrp="1"/>
          </p:cNvSpPr>
          <p:nvPr>
            <p:ph type="title"/>
          </p:nvPr>
        </p:nvSpPr>
        <p:spPr>
          <a:xfrm>
            <a:off x="1028702" y="914403"/>
            <a:ext cx="11163298" cy="1136020"/>
          </a:xfrm>
        </p:spPr>
        <p:txBody>
          <a:bodyPr>
            <a:normAutofit fontScale="90000"/>
          </a:bodyPr>
          <a:lstStyle/>
          <a:p>
            <a:pPr lvl="1" algn="l" rtl="0">
              <a:lnSpc>
                <a:spcPts val="5049"/>
              </a:lnSpc>
              <a:spcBef>
                <a:spcPct val="0"/>
              </a:spcBef>
            </a:pPr>
            <a:r>
              <a:rPr lang="en-US" sz="6000" kern="1200" dirty="0">
                <a:solidFill>
                  <a:schemeClr val="bg1">
                    <a:lumMod val="85000"/>
                  </a:schemeClr>
                </a:solidFill>
                <a:latin typeface="Indi Kazka"/>
                <a:ea typeface="+mn-ea"/>
                <a:cs typeface="+mn-cs"/>
              </a:rPr>
              <a:t>The Coolest Part &amp; What's Next</a:t>
            </a:r>
            <a:endParaRPr lang="en-IL" sz="6000" kern="1200" dirty="0">
              <a:solidFill>
                <a:schemeClr val="bg1">
                  <a:lumMod val="85000"/>
                </a:schemeClr>
              </a:solidFill>
              <a:latin typeface="Indi Kazka"/>
              <a:ea typeface="+mn-ea"/>
              <a:cs typeface="+mn-cs"/>
            </a:endParaRPr>
          </a:p>
        </p:txBody>
      </p:sp>
      <p:sp>
        <p:nvSpPr>
          <p:cNvPr id="3" name="Snip Diagonal Corner Rectangle 2">
            <a:extLst>
              <a:ext uri="{FF2B5EF4-FFF2-40B4-BE49-F238E27FC236}">
                <a16:creationId xmlns:a16="http://schemas.microsoft.com/office/drawing/2014/main" id="{3D0855D7-522C-8525-7586-98408921841D}"/>
              </a:ext>
            </a:extLst>
          </p:cNvPr>
          <p:cNvSpPr/>
          <p:nvPr/>
        </p:nvSpPr>
        <p:spPr>
          <a:xfrm>
            <a:off x="759342" y="5327024"/>
            <a:ext cx="8912739" cy="2852184"/>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Snip Diagonal Corner Rectangle 7">
            <a:extLst>
              <a:ext uri="{FF2B5EF4-FFF2-40B4-BE49-F238E27FC236}">
                <a16:creationId xmlns:a16="http://schemas.microsoft.com/office/drawing/2014/main" id="{280A43F8-D3FD-B2E9-BBAC-744BD910FE6F}"/>
              </a:ext>
            </a:extLst>
          </p:cNvPr>
          <p:cNvSpPr/>
          <p:nvPr/>
        </p:nvSpPr>
        <p:spPr>
          <a:xfrm>
            <a:off x="759343" y="2220047"/>
            <a:ext cx="8912740" cy="2852184"/>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 name="Text Placeholder 3">
            <a:extLst>
              <a:ext uri="{FF2B5EF4-FFF2-40B4-BE49-F238E27FC236}">
                <a16:creationId xmlns:a16="http://schemas.microsoft.com/office/drawing/2014/main" id="{5AC35CCE-C73B-DD75-E3CC-FC7FA9B6103C}"/>
              </a:ext>
            </a:extLst>
          </p:cNvPr>
          <p:cNvSpPr>
            <a:spLocks noGrp="1"/>
          </p:cNvSpPr>
          <p:nvPr>
            <p:ph type="body" idx="1"/>
          </p:nvPr>
        </p:nvSpPr>
        <p:spPr>
          <a:xfrm>
            <a:off x="917060" y="2376987"/>
            <a:ext cx="8912740" cy="2635877"/>
          </a:xfrm>
        </p:spPr>
        <p:txBody>
          <a:bodyPr>
            <a:normAutofit fontScale="62500" lnSpcReduction="20000"/>
          </a:bodyPr>
          <a:lstStyle/>
          <a:p>
            <a:r>
              <a:rPr lang="en-US" sz="5600" dirty="0">
                <a:solidFill>
                  <a:srgbClr val="E9D8E7"/>
                </a:solidFill>
                <a:latin typeface="League Gothic"/>
              </a:rPr>
              <a:t>Core Achievements:</a:t>
            </a:r>
          </a:p>
          <a:p>
            <a:pPr lvl="1"/>
            <a:r>
              <a:rPr lang="en-US" sz="5600" dirty="0">
                <a:solidFill>
                  <a:srgbClr val="E9D8E7"/>
                </a:solidFill>
                <a:latin typeface="League Gothic"/>
              </a:rPr>
              <a:t>Flexible, Data-Driven Systems</a:t>
            </a:r>
          </a:p>
          <a:p>
            <a:pPr lvl="1"/>
            <a:r>
              <a:rPr lang="en-US" sz="5600" dirty="0">
                <a:solidFill>
                  <a:srgbClr val="E9D8E7"/>
                </a:solidFill>
                <a:latin typeface="League Gothic"/>
              </a:rPr>
              <a:t>Dynamic Player Agency and strategic choices</a:t>
            </a:r>
          </a:p>
          <a:p>
            <a:pPr lvl="1"/>
            <a:r>
              <a:rPr lang="en-US" sz="5600" dirty="0">
                <a:solidFill>
                  <a:srgbClr val="E9D8E7"/>
                </a:solidFill>
                <a:latin typeface="League Gothic"/>
              </a:rPr>
              <a:t>Exploring </a:t>
            </a:r>
            <a:r>
              <a:rPr lang="en-US" sz="5600" dirty="0" err="1">
                <a:solidFill>
                  <a:srgbClr val="E9D8E7"/>
                </a:solidFill>
                <a:latin typeface="League Gothic"/>
              </a:rPr>
              <a:t>Nosfera</a:t>
            </a:r>
            <a:r>
              <a:rPr lang="en-US" sz="5600" dirty="0">
                <a:solidFill>
                  <a:srgbClr val="E9D8E7"/>
                </a:solidFill>
                <a:latin typeface="League Gothic"/>
              </a:rPr>
              <a:t>, acquiring powers, and overcoming challenges</a:t>
            </a:r>
          </a:p>
          <a:p>
            <a:pPr lvl="1"/>
            <a:endParaRPr lang="en-US" sz="5600" dirty="0">
              <a:solidFill>
                <a:srgbClr val="E9D8E7"/>
              </a:solidFill>
              <a:latin typeface="League Gothic"/>
            </a:endParaRPr>
          </a:p>
        </p:txBody>
      </p:sp>
      <p:sp>
        <p:nvSpPr>
          <p:cNvPr id="7" name="Text Placeholder 3">
            <a:extLst>
              <a:ext uri="{FF2B5EF4-FFF2-40B4-BE49-F238E27FC236}">
                <a16:creationId xmlns:a16="http://schemas.microsoft.com/office/drawing/2014/main" id="{57631A03-6286-C68E-9373-C809CB7F4098}"/>
              </a:ext>
            </a:extLst>
          </p:cNvPr>
          <p:cNvSpPr txBox="1">
            <a:spLocks/>
          </p:cNvSpPr>
          <p:nvPr/>
        </p:nvSpPr>
        <p:spPr>
          <a:xfrm>
            <a:off x="914400" y="5448300"/>
            <a:ext cx="8161373" cy="2852184"/>
          </a:xfrm>
          <a:prstGeom prst="rect">
            <a:avLst/>
          </a:prstGeom>
        </p:spPr>
        <p:txBody>
          <a:bodyPr vert="horz" lIns="91440" tIns="45720" rIns="91440" bIns="45720" rtlCol="0" anchor="t">
            <a:normAutofit fontScale="62500" lnSpcReduction="20000"/>
          </a:bodyPr>
          <a:lstStyle>
            <a:lvl1pPr marL="0" indent="0" algn="l" defTabSz="914400" rtl="0" eaLnBrk="1" latinLnBrk="0" hangingPunct="1">
              <a:spcBef>
                <a:spcPct val="20000"/>
              </a:spcBef>
              <a:buFont typeface="Arial" pitchFamily="34" charset="0"/>
              <a:buNone/>
              <a:defRPr sz="2700" kern="1200">
                <a:solidFill>
                  <a:schemeClr val="tx1"/>
                </a:solidFill>
                <a:latin typeface="+mn-lt"/>
                <a:ea typeface="+mn-ea"/>
                <a:cs typeface="+mn-cs"/>
              </a:defRPr>
            </a:lvl1pPr>
            <a:lvl2pPr marL="685800" indent="0" algn="l" defTabSz="914400"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2pPr>
            <a:lvl3pPr marL="1371600" indent="0" algn="l"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2057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4pPr>
            <a:lvl5pPr marL="27432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5pPr>
            <a:lvl6pPr marL="34290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6pPr>
            <a:lvl7pPr marL="41148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7pPr>
            <a:lvl8pPr marL="48006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8pPr>
            <a:lvl9pPr marL="5486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9pPr>
          </a:lstStyle>
          <a:p>
            <a:r>
              <a:rPr lang="en-US" sz="5600" dirty="0">
                <a:solidFill>
                  <a:srgbClr val="E9D8E7"/>
                </a:solidFill>
                <a:latin typeface="League Gothic"/>
              </a:rPr>
              <a:t>The Road Ahead:</a:t>
            </a:r>
          </a:p>
          <a:p>
            <a:pPr lvl="1"/>
            <a:r>
              <a:rPr lang="en-US" sz="5600" dirty="0">
                <a:solidFill>
                  <a:srgbClr val="E9D8E7"/>
                </a:solidFill>
                <a:latin typeface="League Gothic"/>
              </a:rPr>
              <a:t>More Suits &amp; Abilities</a:t>
            </a:r>
          </a:p>
          <a:p>
            <a:pPr lvl="1"/>
            <a:r>
              <a:rPr lang="en-US" sz="5600" dirty="0">
                <a:solidFill>
                  <a:srgbClr val="E9D8E7"/>
                </a:solidFill>
                <a:latin typeface="League Gothic"/>
              </a:rPr>
              <a:t>Evolved "Demons" (Smarter AI/ML, Unique Challenges)</a:t>
            </a:r>
          </a:p>
          <a:p>
            <a:pPr lvl="1"/>
            <a:r>
              <a:rPr lang="en-US" sz="5600" dirty="0">
                <a:solidFill>
                  <a:srgbClr val="E9D8E7"/>
                </a:solidFill>
                <a:latin typeface="League Gothic"/>
              </a:rPr>
              <a:t>New Zones, Richer Lore, Full Narrative</a:t>
            </a:r>
          </a:p>
          <a:p>
            <a:pPr lvl="1"/>
            <a:r>
              <a:rPr lang="en-US" sz="5600" dirty="0">
                <a:solidFill>
                  <a:srgbClr val="E9D8E7"/>
                </a:solidFill>
                <a:latin typeface="League Gothic"/>
              </a:rPr>
              <a:t>Enhanced Player Experience (Key Bindings, Save System)</a:t>
            </a:r>
          </a:p>
        </p:txBody>
      </p:sp>
    </p:spTree>
    <p:extLst>
      <p:ext uri="{BB962C8B-B14F-4D97-AF65-F5344CB8AC3E}">
        <p14:creationId xmlns:p14="http://schemas.microsoft.com/office/powerpoint/2010/main" val="41138245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build="p"/>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1617</TotalTime>
  <Words>954</Words>
  <Application>Microsoft Office PowerPoint</Application>
  <PresentationFormat>Custom</PresentationFormat>
  <Paragraphs>84</Paragraphs>
  <Slides>10</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League Gothic</vt:lpstr>
      <vt:lpstr>Arial</vt:lpstr>
      <vt:lpstr>Calibri</vt:lpstr>
      <vt:lpstr>Indi Kazka</vt:lpstr>
      <vt:lpstr>Aptos</vt:lpstr>
      <vt:lpstr>Office Theme</vt:lpstr>
      <vt:lpstr>PowerPoint Presentation</vt:lpstr>
      <vt:lpstr>PowerPoint Presentation</vt:lpstr>
      <vt:lpstr>PowerPoint Presentation</vt:lpstr>
      <vt:lpstr>PowerPoint Presentation</vt:lpstr>
      <vt:lpstr>Making it All Happen</vt:lpstr>
      <vt:lpstr>How We Solved It (Part 1): Smart Data &amp; Key Patterns</vt:lpstr>
      <vt:lpstr>How We Solved It (Part 2): System Flow &amp; Communication</vt:lpstr>
      <vt:lpstr> So, Did Our Plan Work?</vt:lpstr>
      <vt:lpstr>The Coolest Part &amp; What's Next</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Projects Day Presentation</dc:title>
  <cp:lastModifiedBy>Daniel Taelon fradkin</cp:lastModifiedBy>
  <cp:revision>164</cp:revision>
  <dcterms:created xsi:type="dcterms:W3CDTF">2006-08-16T00:00:00Z</dcterms:created>
  <dcterms:modified xsi:type="dcterms:W3CDTF">2025-05-20T15:44:44Z</dcterms:modified>
  <dc:identifier>DAGnZ0M5Nl0</dc:identifier>
</cp:coreProperties>
</file>